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en-US"/>
    </a:defPPr>
    <a:lvl1pPr marL="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7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5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88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05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23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40" algn="l" defTabSz="45711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6" d="100"/>
          <a:sy n="116" d="100"/>
        </p:scale>
        <p:origin x="-816" y="430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79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6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093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82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4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6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1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4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6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6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7" indent="0">
              <a:buNone/>
              <a:defRPr sz="2000" b="1"/>
            </a:lvl2pPr>
            <a:lvl3pPr marL="914235" indent="0">
              <a:buNone/>
              <a:defRPr sz="1800" b="1"/>
            </a:lvl3pPr>
            <a:lvl4pPr marL="1371353" indent="0">
              <a:buNone/>
              <a:defRPr sz="1600" b="1"/>
            </a:lvl4pPr>
            <a:lvl5pPr marL="1828470" indent="0">
              <a:buNone/>
              <a:defRPr sz="1600" b="1"/>
            </a:lvl5pPr>
            <a:lvl6pPr marL="2285588" indent="0">
              <a:buNone/>
              <a:defRPr sz="1600" b="1"/>
            </a:lvl6pPr>
            <a:lvl7pPr marL="2742705" indent="0">
              <a:buNone/>
              <a:defRPr sz="1600" b="1"/>
            </a:lvl7pPr>
            <a:lvl8pPr marL="3199823" indent="0">
              <a:buNone/>
              <a:defRPr sz="1600" b="1"/>
            </a:lvl8pPr>
            <a:lvl9pPr marL="365694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79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0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55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4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117" indent="0">
              <a:buNone/>
              <a:defRPr sz="2800"/>
            </a:lvl2pPr>
            <a:lvl3pPr marL="914235" indent="0">
              <a:buNone/>
              <a:defRPr sz="2400"/>
            </a:lvl3pPr>
            <a:lvl4pPr marL="1371353" indent="0">
              <a:buNone/>
              <a:defRPr sz="2000"/>
            </a:lvl4pPr>
            <a:lvl5pPr marL="1828470" indent="0">
              <a:buNone/>
              <a:defRPr sz="2000"/>
            </a:lvl5pPr>
            <a:lvl6pPr marL="2285588" indent="0">
              <a:buNone/>
              <a:defRPr sz="2000"/>
            </a:lvl6pPr>
            <a:lvl7pPr marL="2742705" indent="0">
              <a:buNone/>
              <a:defRPr sz="2000"/>
            </a:lvl7pPr>
            <a:lvl8pPr marL="3199823" indent="0">
              <a:buNone/>
              <a:defRPr sz="2000"/>
            </a:lvl8pPr>
            <a:lvl9pPr marL="365694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117" indent="0">
              <a:buNone/>
              <a:defRPr sz="1200"/>
            </a:lvl2pPr>
            <a:lvl3pPr marL="914235" indent="0">
              <a:buNone/>
              <a:defRPr sz="1000"/>
            </a:lvl3pPr>
            <a:lvl4pPr marL="1371353" indent="0">
              <a:buNone/>
              <a:defRPr sz="900"/>
            </a:lvl4pPr>
            <a:lvl5pPr marL="1828470" indent="0">
              <a:buNone/>
              <a:defRPr sz="900"/>
            </a:lvl5pPr>
            <a:lvl6pPr marL="2285588" indent="0">
              <a:buNone/>
              <a:defRPr sz="900"/>
            </a:lvl6pPr>
            <a:lvl7pPr marL="2742705" indent="0">
              <a:buNone/>
              <a:defRPr sz="900"/>
            </a:lvl7pPr>
            <a:lvl8pPr marL="3199823" indent="0">
              <a:buNone/>
              <a:defRPr sz="900"/>
            </a:lvl8pPr>
            <a:lvl9pPr marL="365694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1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23" tIns="45712" rIns="91423" bIns="4571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23" tIns="45712" rIns="91423" bIns="4571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3B968-78AE-FC4B-9EF3-BB8E24A74EC6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3"/>
          </a:xfrm>
          <a:prstGeom prst="rect">
            <a:avLst/>
          </a:prstGeom>
        </p:spPr>
        <p:txBody>
          <a:bodyPr vert="horz" lIns="91423" tIns="45712" rIns="91423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17B9C-2646-D54C-96B6-85077861EF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3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1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8" indent="-342838" algn="l" defTabSz="45711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16" indent="-285699" algn="l" defTabSz="45711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94" indent="-228559" algn="l" defTabSz="45711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11" indent="-228559" algn="l" defTabSz="45711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29" indent="-228559" algn="l" defTabSz="45711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47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64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82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99" indent="-228559" algn="l" defTabSz="45711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7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5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3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88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05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23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40" algn="l" defTabSz="4571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emf"/><Relationship Id="rId12" Type="http://schemas.openxmlformats.org/officeDocument/2006/relationships/image" Target="../media/image36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11" Type="http://schemas.openxmlformats.org/officeDocument/2006/relationships/image" Target="../media/image35.jpg"/><Relationship Id="rId5" Type="http://schemas.openxmlformats.org/officeDocument/2006/relationships/image" Target="../media/image29.emf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395" y="158736"/>
            <a:ext cx="4665149" cy="2335835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3145" y="193496"/>
            <a:ext cx="255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b="1" dirty="0" smtClean="0"/>
              <a:t>બચત શા માટે જરૂરી છે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3780" y="1869214"/>
            <a:ext cx="13051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બચત હશે તો આજે ન </a:t>
            </a:r>
          </a:p>
          <a:p>
            <a:pPr algn="ctr"/>
            <a:r>
              <a:rPr lang="gu-IN" sz="900" dirty="0" smtClean="0"/>
              <a:t>ખરીદી શકાયએ ચીજ </a:t>
            </a:r>
          </a:p>
          <a:p>
            <a:pPr algn="ctr"/>
            <a:r>
              <a:rPr lang="gu-IN" sz="900" dirty="0" smtClean="0"/>
              <a:t>ભવિષ્યમાં ખરીદી શકાય</a:t>
            </a:r>
            <a:endParaRPr lang="en-US" sz="900" dirty="0" smtClean="0"/>
          </a:p>
        </p:txBody>
      </p:sp>
      <p:pic>
        <p:nvPicPr>
          <p:cNvPr id="7" name="Picture 6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41" y="629926"/>
            <a:ext cx="756548" cy="7565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972" y="1537948"/>
            <a:ext cx="170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1400" dirty="0" smtClean="0">
                <a:solidFill>
                  <a:srgbClr val="3366FF"/>
                </a:solidFill>
              </a:rPr>
              <a:t>ભવિષ્યની જરૂરીયાતો</a:t>
            </a:r>
            <a:endParaRPr lang="en-US" sz="1400" dirty="0">
              <a:solidFill>
                <a:srgbClr val="3366FF"/>
              </a:solidFill>
            </a:endParaRPr>
          </a:p>
        </p:txBody>
      </p:sp>
      <p:pic>
        <p:nvPicPr>
          <p:cNvPr id="9" name="Picture 8" descr="free-60-icons-4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941" y="652604"/>
            <a:ext cx="735103" cy="7351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50332" y="1537947"/>
            <a:ext cx="1353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400" dirty="0" smtClean="0">
                <a:solidFill>
                  <a:srgbClr val="3366FF"/>
                </a:solidFill>
              </a:rPr>
              <a:t>કટોકટીના સમયે</a:t>
            </a:r>
            <a:endParaRPr lang="en-US" sz="1400" dirty="0">
              <a:solidFill>
                <a:srgbClr val="3366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39963" y="1938463"/>
            <a:ext cx="1346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અણધાર્યા ખર્ચાઓ જેવાકે</a:t>
            </a:r>
          </a:p>
          <a:p>
            <a:pPr algn="ctr"/>
            <a:r>
              <a:rPr lang="gu-IN" sz="900" dirty="0" smtClean="0"/>
              <a:t>માંદગી, અકસ્માત, મૃત્યુ</a:t>
            </a:r>
            <a:endParaRPr lang="en-US" sz="900" dirty="0" smtClean="0"/>
          </a:p>
        </p:txBody>
      </p:sp>
      <p:pic>
        <p:nvPicPr>
          <p:cNvPr id="12" name="Picture 11" descr="free-60-icons-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346" y="652605"/>
            <a:ext cx="756548" cy="7565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56869" y="1508076"/>
            <a:ext cx="1138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1400" dirty="0" smtClean="0">
                <a:solidFill>
                  <a:srgbClr val="3366FF"/>
                </a:solidFill>
              </a:rPr>
              <a:t>મોટા ખર્ચાઓ</a:t>
            </a:r>
            <a:endParaRPr lang="en-US" sz="1600" dirty="0">
              <a:solidFill>
                <a:srgbClr val="3366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91974" y="1891892"/>
            <a:ext cx="15247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ઘર ખરીદવું, લગ્ન, અભ્યાસ </a:t>
            </a:r>
          </a:p>
          <a:p>
            <a:pPr algn="ctr"/>
            <a:r>
              <a:rPr lang="gu-IN" sz="900" dirty="0" smtClean="0"/>
              <a:t>જેવા મોટા ખર્ચાઓ ને </a:t>
            </a:r>
          </a:p>
          <a:p>
            <a:pPr algn="ctr"/>
            <a:r>
              <a:rPr lang="gu-IN" sz="900" dirty="0" smtClean="0"/>
              <a:t>પહોંચી વળવા</a:t>
            </a:r>
            <a:endParaRPr lang="en-US" sz="9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4932997" y="165886"/>
            <a:ext cx="1765022" cy="652410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45958" y="1757572"/>
            <a:ext cx="1346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000" dirty="0" smtClean="0">
                <a:solidFill>
                  <a:srgbClr val="3366FF"/>
                </a:solidFill>
              </a:rPr>
              <a:t>અસલામતી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09432" y="2157682"/>
            <a:ext cx="1830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પૈસાની ચોરી અથવા કુદરતી </a:t>
            </a:r>
          </a:p>
          <a:p>
            <a:pPr algn="ctr"/>
            <a:r>
              <a:rPr lang="gu-IN" sz="900" dirty="0" smtClean="0"/>
              <a:t>આફતોને લીધે નુકશાની થઈ શકે છે</a:t>
            </a:r>
            <a:endParaRPr lang="en-US" sz="9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5026279" y="193495"/>
            <a:ext cx="15906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1600" b="1" dirty="0" smtClean="0"/>
              <a:t>પૈસા ઘરમાં રાખવાથી </a:t>
            </a:r>
          </a:p>
          <a:p>
            <a:pPr algn="ctr"/>
            <a:r>
              <a:rPr lang="gu-IN" sz="1600" b="1" dirty="0" smtClean="0"/>
              <a:t>થતાં ગેરફાયદા</a:t>
            </a:r>
            <a:endParaRPr lang="en-US" sz="1600" b="1" dirty="0"/>
          </a:p>
        </p:txBody>
      </p:sp>
      <p:pic>
        <p:nvPicPr>
          <p:cNvPr id="20" name="Picture 19" descr="free-60-icons-5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1031691"/>
            <a:ext cx="754923" cy="754923"/>
          </a:xfrm>
          <a:prstGeom prst="rect">
            <a:avLst/>
          </a:prstGeom>
        </p:spPr>
      </p:pic>
      <p:pic>
        <p:nvPicPr>
          <p:cNvPr id="23" name="Picture 22" descr="free-60-icons-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2651743"/>
            <a:ext cx="754923" cy="75492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990796" y="3478781"/>
            <a:ext cx="1668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2000" dirty="0" smtClean="0">
                <a:solidFill>
                  <a:srgbClr val="3366FF"/>
                </a:solidFill>
              </a:rPr>
              <a:t>વિકાસની તકો ગુમાવવી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27771" y="4313769"/>
            <a:ext cx="14494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વ્યાજની આવકની નુકશાની</a:t>
            </a:r>
            <a:endParaRPr lang="en-US" sz="900" dirty="0" smtClean="0"/>
          </a:p>
        </p:txBody>
      </p:sp>
      <p:pic>
        <p:nvPicPr>
          <p:cNvPr id="26" name="Picture 25" descr="free-60-icons-0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85" y="4764277"/>
            <a:ext cx="754923" cy="75492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215689" y="5606623"/>
            <a:ext cx="1293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1200" dirty="0" smtClean="0">
                <a:solidFill>
                  <a:srgbClr val="3366FF"/>
                </a:solidFill>
              </a:rPr>
              <a:t>લોન માટેની </a:t>
            </a:r>
          </a:p>
          <a:p>
            <a:pPr algn="ctr"/>
            <a:r>
              <a:rPr lang="gu-IN" sz="1200" dirty="0" smtClean="0">
                <a:solidFill>
                  <a:srgbClr val="3366FF"/>
                </a:solidFill>
              </a:rPr>
              <a:t>યોગ્યતા ગુમાવવી</a:t>
            </a:r>
            <a:endParaRPr lang="en-US" sz="1200" dirty="0">
              <a:solidFill>
                <a:srgbClr val="3366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79946" y="6136374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900" dirty="0" smtClean="0"/>
              <a:t>બેંકમાં જમા રાખેલ પૈસા </a:t>
            </a:r>
          </a:p>
          <a:p>
            <a:pPr algn="ctr"/>
            <a:r>
              <a:rPr lang="gu-IN" sz="900" dirty="0" smtClean="0"/>
              <a:t>લોન માટેની પાત્રતા પેદા કરે છે.</a:t>
            </a:r>
            <a:endParaRPr lang="en-US" sz="900" dirty="0" smtClean="0"/>
          </a:p>
        </p:txBody>
      </p:sp>
      <p:sp>
        <p:nvSpPr>
          <p:cNvPr id="29" name="Rectangle 28"/>
          <p:cNvSpPr/>
          <p:nvPr/>
        </p:nvSpPr>
        <p:spPr>
          <a:xfrm>
            <a:off x="101141" y="2642690"/>
            <a:ext cx="4665149" cy="403824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2535198" y="5006669"/>
            <a:ext cx="1167567" cy="716843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2045613" y="3602484"/>
            <a:ext cx="862545" cy="1168366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2604957" y="4300029"/>
            <a:ext cx="995748" cy="794361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266949" y="5042635"/>
            <a:ext cx="1166767" cy="716843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1343267" y="4282957"/>
            <a:ext cx="994949" cy="794361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36" name="Rectangle 35"/>
          <p:cNvSpPr/>
          <p:nvPr/>
        </p:nvSpPr>
        <p:spPr>
          <a:xfrm>
            <a:off x="3600705" y="3784200"/>
            <a:ext cx="1044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dirty="0" smtClean="0"/>
              <a:t>બચતની ટેવ કેળવવી</a:t>
            </a:r>
            <a:endParaRPr lang="en-US" sz="1600" dirty="0"/>
          </a:p>
        </p:txBody>
      </p:sp>
      <p:sp>
        <p:nvSpPr>
          <p:cNvPr id="37" name="Rectangle 36"/>
          <p:cNvSpPr/>
          <p:nvPr/>
        </p:nvSpPr>
        <p:spPr>
          <a:xfrm>
            <a:off x="76733" y="3784201"/>
            <a:ext cx="13469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1600" dirty="0" smtClean="0"/>
              <a:t>ચીટ ફંડ અને સાહુકારનું જોખમ ટાળવા</a:t>
            </a:r>
            <a:endParaRPr lang="en-US" sz="1600" dirty="0"/>
          </a:p>
        </p:txBody>
      </p:sp>
      <p:sp>
        <p:nvSpPr>
          <p:cNvPr id="38" name="Rectangle 37"/>
          <p:cNvSpPr/>
          <p:nvPr/>
        </p:nvSpPr>
        <p:spPr>
          <a:xfrm>
            <a:off x="1731859" y="3021398"/>
            <a:ext cx="1354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 smtClean="0"/>
              <a:t>પૈસાની સલામતી</a:t>
            </a:r>
            <a:endParaRPr lang="en-US" sz="1600" dirty="0"/>
          </a:p>
        </p:txBody>
      </p:sp>
      <p:sp>
        <p:nvSpPr>
          <p:cNvPr id="39" name="Rectangle 38"/>
          <p:cNvSpPr/>
          <p:nvPr/>
        </p:nvSpPr>
        <p:spPr>
          <a:xfrm>
            <a:off x="3646065" y="5105826"/>
            <a:ext cx="992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dirty="0" smtClean="0"/>
              <a:t>વ્યાજની આવક</a:t>
            </a:r>
            <a:endParaRPr lang="en-US" sz="1600" dirty="0"/>
          </a:p>
        </p:txBody>
      </p:sp>
      <p:sp>
        <p:nvSpPr>
          <p:cNvPr id="40" name="Rectangle 39"/>
          <p:cNvSpPr/>
          <p:nvPr/>
        </p:nvSpPr>
        <p:spPr>
          <a:xfrm>
            <a:off x="681611" y="5311788"/>
            <a:ext cx="5853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1600" dirty="0" smtClean="0"/>
              <a:t>લોન</a:t>
            </a:r>
            <a:endParaRPr lang="en-US" sz="1600" dirty="0"/>
          </a:p>
        </p:txBody>
      </p:sp>
      <p:sp>
        <p:nvSpPr>
          <p:cNvPr id="41" name="Rectangle 40"/>
          <p:cNvSpPr/>
          <p:nvPr/>
        </p:nvSpPr>
        <p:spPr>
          <a:xfrm>
            <a:off x="1235833" y="5935332"/>
            <a:ext cx="25822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 smtClean="0"/>
              <a:t>ચેક અને ડીમાંડ ડ્રાફ્ટ થી </a:t>
            </a:r>
          </a:p>
          <a:p>
            <a:pPr algn="ctr"/>
            <a:r>
              <a:rPr lang="gu-IN" sz="1600" dirty="0" smtClean="0"/>
              <a:t>પૈસાનું </a:t>
            </a:r>
            <a:r>
              <a:rPr lang="gu-IN" sz="1600" dirty="0" smtClean="0"/>
              <a:t>સ્થાનાંતરણ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2056953" y="4466905"/>
            <a:ext cx="864686" cy="1370551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2038518" y="4740142"/>
            <a:ext cx="9133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gu-IN" sz="1600" b="1" dirty="0" smtClean="0">
                <a:latin typeface="+mj-lt"/>
                <a:cs typeface="Helvetica Neue" panose="02000503000000020004" pitchFamily="2" charset="0"/>
              </a:rPr>
              <a:t>બેંક</a:t>
            </a:r>
            <a:endParaRPr lang="en-IN" sz="1600" b="1" dirty="0">
              <a:latin typeface="+mj-lt"/>
              <a:cs typeface="Helvetica Neue" panose="02000503000000020004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72860" y="2699173"/>
            <a:ext cx="2324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b="1" dirty="0" smtClean="0"/>
              <a:t>બેંક શા માટે જરૂરી છે 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49" name="Rectangle 48"/>
          <p:cNvSpPr/>
          <p:nvPr/>
        </p:nvSpPr>
        <p:spPr>
          <a:xfrm>
            <a:off x="147395" y="6826055"/>
            <a:ext cx="6550624" cy="2953982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0" name="Picture 49" descr="Indian_Passport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30" y="7486085"/>
            <a:ext cx="517668" cy="740476"/>
          </a:xfrm>
          <a:prstGeom prst="rect">
            <a:avLst/>
          </a:prstGeom>
        </p:spPr>
      </p:pic>
      <p:pic>
        <p:nvPicPr>
          <p:cNvPr id="51" name="Picture 50" descr="PA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241" y="7460211"/>
            <a:ext cx="1219476" cy="761100"/>
          </a:xfrm>
          <a:prstGeom prst="rect">
            <a:avLst/>
          </a:prstGeom>
        </p:spPr>
      </p:pic>
      <p:pic>
        <p:nvPicPr>
          <p:cNvPr id="52" name="Picture 51" descr="TIE-profile-placeholder_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620" y="8527244"/>
            <a:ext cx="634816" cy="916957"/>
          </a:xfrm>
          <a:prstGeom prst="rect">
            <a:avLst/>
          </a:prstGeom>
        </p:spPr>
      </p:pic>
      <p:pic>
        <p:nvPicPr>
          <p:cNvPr id="53" name="Picture 52" descr="Voter_ID_Card_Rachana1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33" y="8535791"/>
            <a:ext cx="773246" cy="1060051"/>
          </a:xfrm>
          <a:prstGeom prst="rect">
            <a:avLst/>
          </a:prstGeom>
        </p:spPr>
      </p:pic>
      <p:pic>
        <p:nvPicPr>
          <p:cNvPr id="54" name="Picture 53" descr="generated-aadhar-card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87" y="8535791"/>
            <a:ext cx="1172570" cy="1060051"/>
          </a:xfrm>
          <a:prstGeom prst="rect">
            <a:avLst/>
          </a:prstGeom>
        </p:spPr>
      </p:pic>
      <p:pic>
        <p:nvPicPr>
          <p:cNvPr id="55" name="Picture 54" descr="MNREGA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605" y="8635793"/>
            <a:ext cx="753661" cy="817531"/>
          </a:xfrm>
          <a:prstGeom prst="rect">
            <a:avLst/>
          </a:prstGeom>
        </p:spPr>
      </p:pic>
      <p:pic>
        <p:nvPicPr>
          <p:cNvPr id="56" name="Picture 55" descr="Licens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044" y="7525273"/>
            <a:ext cx="1163234" cy="701288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4683511" y="7551747"/>
            <a:ext cx="1933110" cy="15905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gu-IN" sz="1400" b="1" dirty="0" smtClean="0">
                <a:solidFill>
                  <a:schemeClr val="tx2">
                    <a:lumMod val="50000"/>
                  </a:schemeClr>
                </a:solidFill>
              </a:rPr>
              <a:t>સત્તાવાર દસ્તાવેજો ના હોય તો</a:t>
            </a: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gu-IN" sz="1050" b="1" dirty="0" smtClean="0">
                <a:solidFill>
                  <a:schemeClr val="tx2">
                    <a:lumMod val="50000"/>
                  </a:schemeClr>
                </a:solidFill>
              </a:rPr>
              <a:t>હાલનો ફોટો અને બેંક અધિકારીની સમક્ષ સહી/અંગૂઠો કરી “લઘુ ખાતું” ખોલાવી શકાય છે.</a:t>
            </a:r>
            <a:endParaRPr lang="en-US" sz="105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8830" y="6951253"/>
            <a:ext cx="3679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b="1" dirty="0" smtClean="0"/>
              <a:t>બેંક ખાતું ખોલાવવા માટેના દસ્તાવેજો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53780" y="8226561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પાસપોર્ટ</a:t>
            </a:r>
            <a:endParaRPr lang="en-US" sz="1200" dirty="0"/>
          </a:p>
        </p:txBody>
      </p:sp>
      <p:sp>
        <p:nvSpPr>
          <p:cNvPr id="59" name="TextBox 58"/>
          <p:cNvSpPr txBox="1"/>
          <p:nvPr/>
        </p:nvSpPr>
        <p:spPr>
          <a:xfrm>
            <a:off x="1556062" y="8208515"/>
            <a:ext cx="7377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પાન કાર્ડ</a:t>
            </a:r>
            <a:endParaRPr lang="en-US" sz="1200" dirty="0"/>
          </a:p>
        </p:txBody>
      </p:sp>
      <p:sp>
        <p:nvSpPr>
          <p:cNvPr id="60" name="TextBox 59"/>
          <p:cNvSpPr txBox="1"/>
          <p:nvPr/>
        </p:nvSpPr>
        <p:spPr>
          <a:xfrm>
            <a:off x="2732101" y="8250245"/>
            <a:ext cx="13067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ડ્રાઇવિંગ લાઇસન્સ</a:t>
            </a:r>
            <a:endParaRPr lang="en-US" sz="1200" dirty="0"/>
          </a:p>
        </p:txBody>
      </p:sp>
      <p:sp>
        <p:nvSpPr>
          <p:cNvPr id="61" name="TextBox 60"/>
          <p:cNvSpPr txBox="1"/>
          <p:nvPr/>
        </p:nvSpPr>
        <p:spPr>
          <a:xfrm>
            <a:off x="482296" y="9579711"/>
            <a:ext cx="888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આધાર કાર્ડ</a:t>
            </a:r>
            <a:endParaRPr lang="en-US" sz="1200" dirty="0"/>
          </a:p>
        </p:txBody>
      </p:sp>
      <p:sp>
        <p:nvSpPr>
          <p:cNvPr id="62" name="TextBox 61"/>
          <p:cNvSpPr txBox="1"/>
          <p:nvPr/>
        </p:nvSpPr>
        <p:spPr>
          <a:xfrm>
            <a:off x="1717524" y="9578917"/>
            <a:ext cx="923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મતદાર કાર્ડ</a:t>
            </a:r>
            <a:endParaRPr lang="en-US" sz="1200" dirty="0"/>
          </a:p>
        </p:txBody>
      </p:sp>
      <p:sp>
        <p:nvSpPr>
          <p:cNvPr id="63" name="TextBox 62"/>
          <p:cNvSpPr txBox="1"/>
          <p:nvPr/>
        </p:nvSpPr>
        <p:spPr>
          <a:xfrm>
            <a:off x="4046455" y="9516281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ફોટો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2775032" y="9551571"/>
            <a:ext cx="8338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200" dirty="0" smtClean="0"/>
              <a:t>નરેગા કાર્ડ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65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47395" y="135216"/>
            <a:ext cx="6554808" cy="256949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23766" y="613256"/>
            <a:ext cx="945063" cy="945063"/>
            <a:chOff x="1078136" y="2046464"/>
            <a:chExt cx="1303849" cy="1303849"/>
          </a:xfrm>
        </p:grpSpPr>
        <p:sp>
          <p:nvSpPr>
            <p:cNvPr id="4" name="Oval 3"/>
            <p:cNvSpPr/>
            <p:nvPr/>
          </p:nvSpPr>
          <p:spPr>
            <a:xfrm>
              <a:off x="1078136" y="2046464"/>
              <a:ext cx="1303849" cy="1303849"/>
            </a:xfrm>
            <a:prstGeom prst="ellipse">
              <a:avLst/>
            </a:prstGeom>
            <a:solidFill>
              <a:srgbClr val="FCE55B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366" y="2168391"/>
              <a:ext cx="887824" cy="1040818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1566339" y="616330"/>
            <a:ext cx="973450" cy="973450"/>
            <a:chOff x="4093032" y="1441395"/>
            <a:chExt cx="1303849" cy="1303849"/>
          </a:xfrm>
        </p:grpSpPr>
        <p:sp>
          <p:nvSpPr>
            <p:cNvPr id="6" name="Oval 5"/>
            <p:cNvSpPr/>
            <p:nvPr/>
          </p:nvSpPr>
          <p:spPr>
            <a:xfrm>
              <a:off x="4093032" y="1441395"/>
              <a:ext cx="1303849" cy="1303849"/>
            </a:xfrm>
            <a:prstGeom prst="ellipse">
              <a:avLst/>
            </a:prstGeom>
            <a:solidFill>
              <a:srgbClr val="269FA2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7" name="Picture 6" descr="savings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0530" y="1533272"/>
              <a:ext cx="1045588" cy="976986"/>
            </a:xfrm>
            <a:prstGeom prst="rect">
              <a:avLst/>
            </a:prstGeom>
          </p:spPr>
        </p:pic>
      </p:grpSp>
      <p:grpSp>
        <p:nvGrpSpPr>
          <p:cNvPr id="15" name="Group 14"/>
          <p:cNvGrpSpPr/>
          <p:nvPr/>
        </p:nvGrpSpPr>
        <p:grpSpPr>
          <a:xfrm>
            <a:off x="2951337" y="613256"/>
            <a:ext cx="964169" cy="964169"/>
            <a:chOff x="3440927" y="2973669"/>
            <a:chExt cx="1303849" cy="1303849"/>
          </a:xfrm>
        </p:grpSpPr>
        <p:sp>
          <p:nvSpPr>
            <p:cNvPr id="8" name="Oval 7"/>
            <p:cNvSpPr/>
            <p:nvPr/>
          </p:nvSpPr>
          <p:spPr>
            <a:xfrm>
              <a:off x="3440927" y="2973669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9" name="Picture 8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1105" y="3209209"/>
              <a:ext cx="1123853" cy="764302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390869" y="1597809"/>
            <a:ext cx="8082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gu-IN" sz="1600" dirty="0" smtClean="0">
                <a:solidFill>
                  <a:srgbClr val="984807"/>
                </a:solidFill>
              </a:rPr>
              <a:t>રિકરીંગ</a:t>
            </a:r>
          </a:p>
          <a:p>
            <a:pPr algn="ctr"/>
            <a:r>
              <a:rPr lang="gu-IN" sz="1600" dirty="0" smtClean="0">
                <a:solidFill>
                  <a:srgbClr val="984807"/>
                </a:solidFill>
              </a:rPr>
              <a:t>ખાતું</a:t>
            </a:r>
            <a:endParaRPr lang="en-US" sz="1600" dirty="0">
              <a:solidFill>
                <a:srgbClr val="984807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6323" y="1597809"/>
            <a:ext cx="737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1600" dirty="0" smtClean="0">
                <a:solidFill>
                  <a:schemeClr val="accent6">
                    <a:lumMod val="50000"/>
                  </a:schemeClr>
                </a:solidFill>
              </a:rPr>
              <a:t>બચત</a:t>
            </a:r>
          </a:p>
          <a:p>
            <a:pPr algn="ctr"/>
            <a:r>
              <a:rPr lang="gu-IN" sz="1600" dirty="0" smtClean="0">
                <a:solidFill>
                  <a:schemeClr val="accent6">
                    <a:lumMod val="50000"/>
                  </a:schemeClr>
                </a:solidFill>
              </a:rPr>
              <a:t>ખાતું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1944" y="243924"/>
            <a:ext cx="1765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2000" b="1" dirty="0" smtClean="0"/>
              <a:t>બેંકની પ્રોડક્ટસ</a:t>
            </a:r>
            <a:endParaRPr lang="en-US" sz="2000" b="1" dirty="0"/>
          </a:p>
        </p:txBody>
      </p:sp>
      <p:sp>
        <p:nvSpPr>
          <p:cNvPr id="18" name="Rectangle 17"/>
          <p:cNvSpPr/>
          <p:nvPr/>
        </p:nvSpPr>
        <p:spPr>
          <a:xfrm>
            <a:off x="152870" y="2180226"/>
            <a:ext cx="146570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900" dirty="0" smtClean="0">
                <a:solidFill>
                  <a:srgbClr val="10253F"/>
                </a:solidFill>
              </a:rPr>
              <a:t>માસિક બચત. બચત ખાતા કરતાં વધારે વ્યાજની ચૂકવણી</a:t>
            </a:r>
            <a:r>
              <a:rPr lang="en-US" sz="900" dirty="0" smtClean="0">
                <a:solidFill>
                  <a:srgbClr val="10253F"/>
                </a:solidFill>
              </a:rPr>
              <a:t>.</a:t>
            </a:r>
            <a:endParaRPr lang="en-US" sz="900" dirty="0">
              <a:solidFill>
                <a:srgbClr val="10253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16684" y="2178785"/>
            <a:ext cx="16483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900" dirty="0" smtClean="0">
                <a:solidFill>
                  <a:srgbClr val="10253F"/>
                </a:solidFill>
              </a:rPr>
              <a:t>સામાન્ય લેવળ-દેવળ, જમા અને ઉપાળ માટેની સગવળતા, પાસબૂક અને ચેકબૂક વિગેરે</a:t>
            </a:r>
            <a:endParaRPr lang="en-US" sz="900" dirty="0">
              <a:solidFill>
                <a:srgbClr val="10253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06004" y="2177769"/>
            <a:ext cx="11760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900" dirty="0" smtClean="0">
                <a:solidFill>
                  <a:srgbClr val="10253F"/>
                </a:solidFill>
              </a:rPr>
              <a:t>7 દિવસથી 10 વર્ષ સુધીની બાંધી થાપણ ખાતું, વધારે વ્યાજ</a:t>
            </a:r>
            <a:endParaRPr lang="en-US" sz="900" dirty="0">
              <a:solidFill>
                <a:srgbClr val="10253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54456" y="1641601"/>
            <a:ext cx="1229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1600" dirty="0">
                <a:solidFill>
                  <a:srgbClr val="984807"/>
                </a:solidFill>
                <a:latin typeface="+mj-lt"/>
              </a:rPr>
              <a:t>શૈક્ષણિક</a:t>
            </a:r>
            <a:endParaRPr lang="gu-IN" sz="1600" dirty="0" smtClean="0">
              <a:solidFill>
                <a:srgbClr val="984807"/>
              </a:solidFill>
              <a:latin typeface="+mj-lt"/>
            </a:endParaRPr>
          </a:p>
          <a:p>
            <a:pPr algn="ctr"/>
            <a:r>
              <a:rPr lang="gu-IN" sz="1600" dirty="0" smtClean="0">
                <a:solidFill>
                  <a:srgbClr val="984807"/>
                </a:solidFill>
                <a:latin typeface="+mj-lt"/>
              </a:rPr>
              <a:t>લોન</a:t>
            </a:r>
            <a:endParaRPr lang="en-US" sz="1600" dirty="0">
              <a:solidFill>
                <a:srgbClr val="984807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03158" y="2184503"/>
            <a:ext cx="158017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900" dirty="0" smtClean="0"/>
              <a:t>ઉચ્ચ/વ્યાવસાયિક અભ્યાસ માટે ભારતમાં 10 અને વિદેશમાં 20 લાખ સુધી</a:t>
            </a:r>
            <a:endParaRPr lang="en-US" sz="900" dirty="0" smtClean="0"/>
          </a:p>
        </p:txBody>
      </p:sp>
      <p:grpSp>
        <p:nvGrpSpPr>
          <p:cNvPr id="27" name="Group 26"/>
          <p:cNvGrpSpPr/>
          <p:nvPr/>
        </p:nvGrpSpPr>
        <p:grpSpPr>
          <a:xfrm>
            <a:off x="3951048" y="613256"/>
            <a:ext cx="1539227" cy="979974"/>
            <a:chOff x="1518802" y="1031626"/>
            <a:chExt cx="2092286" cy="1332089"/>
          </a:xfrm>
        </p:grpSpPr>
        <p:sp>
          <p:nvSpPr>
            <p:cNvPr id="25" name="Oval 24"/>
            <p:cNvSpPr/>
            <p:nvPr/>
          </p:nvSpPr>
          <p:spPr>
            <a:xfrm>
              <a:off x="1922164" y="1047142"/>
              <a:ext cx="1303849" cy="1303849"/>
            </a:xfrm>
            <a:prstGeom prst="ellipse">
              <a:avLst/>
            </a:prstGeom>
            <a:solidFill>
              <a:srgbClr val="4ED3D6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26" name="Picture 25" descr="higher-education-icon-300x191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802" y="1031626"/>
              <a:ext cx="2092286" cy="1332089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5583595" y="626308"/>
            <a:ext cx="944654" cy="944654"/>
            <a:chOff x="5689416" y="1047142"/>
            <a:chExt cx="1303849" cy="1303849"/>
          </a:xfrm>
        </p:grpSpPr>
        <p:sp>
          <p:nvSpPr>
            <p:cNvPr id="29" name="Oval 28"/>
            <p:cNvSpPr/>
            <p:nvPr/>
          </p:nvSpPr>
          <p:spPr>
            <a:xfrm>
              <a:off x="5689416" y="1047142"/>
              <a:ext cx="1303849" cy="1303849"/>
            </a:xfrm>
            <a:prstGeom prst="ellipse">
              <a:avLst/>
            </a:prstGeom>
            <a:solidFill>
              <a:srgbClr val="FBE03B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30" name="Picture 29" descr="Icon-OverdraftProtection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4912" y="1121433"/>
              <a:ext cx="1090641" cy="1090641"/>
            </a:xfrm>
            <a:prstGeom prst="rect">
              <a:avLst/>
            </a:prstGeom>
          </p:spPr>
        </p:pic>
      </p:grpSp>
      <p:sp>
        <p:nvSpPr>
          <p:cNvPr id="31" name="TextBox 30"/>
          <p:cNvSpPr txBox="1"/>
          <p:nvPr/>
        </p:nvSpPr>
        <p:spPr>
          <a:xfrm>
            <a:off x="5487935" y="1720920"/>
            <a:ext cx="1140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1600" dirty="0" smtClean="0">
                <a:solidFill>
                  <a:schemeClr val="accent6">
                    <a:lumMod val="50000"/>
                  </a:schemeClr>
                </a:solidFill>
              </a:rPr>
              <a:t>ઓવરડ્રાફ્ટ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301051" y="2188178"/>
            <a:ext cx="143884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900" dirty="0" smtClean="0"/>
              <a:t>બેલેન્સ ખતમ થયા પછી યોગ્યતા પ્રમાણે વધારાના ઉપાડની સગવડતા</a:t>
            </a:r>
            <a:endParaRPr lang="en-US" sz="900" dirty="0"/>
          </a:p>
        </p:txBody>
      </p:sp>
      <p:sp>
        <p:nvSpPr>
          <p:cNvPr id="33" name="Rectangle 32"/>
          <p:cNvSpPr/>
          <p:nvPr/>
        </p:nvSpPr>
        <p:spPr>
          <a:xfrm>
            <a:off x="152870" y="2857584"/>
            <a:ext cx="6554808" cy="6711738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024126" y="2919680"/>
            <a:ext cx="2622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b="1" dirty="0" smtClean="0"/>
              <a:t>બેંકિંગ સેવા વિતરણ સ્ત્રોત</a:t>
            </a:r>
            <a:endParaRPr lang="en-US" b="1" dirty="0"/>
          </a:p>
        </p:txBody>
      </p:sp>
      <p:grpSp>
        <p:nvGrpSpPr>
          <p:cNvPr id="45" name="Group 44"/>
          <p:cNvGrpSpPr/>
          <p:nvPr/>
        </p:nvGrpSpPr>
        <p:grpSpPr>
          <a:xfrm>
            <a:off x="2443615" y="5097041"/>
            <a:ext cx="1872268" cy="1840653"/>
            <a:chOff x="2027900" y="2391806"/>
            <a:chExt cx="2601302" cy="2557376"/>
          </a:xfrm>
        </p:grpSpPr>
        <p:grpSp>
          <p:nvGrpSpPr>
            <p:cNvPr id="39" name="Group 38"/>
            <p:cNvGrpSpPr/>
            <p:nvPr/>
          </p:nvGrpSpPr>
          <p:grpSpPr>
            <a:xfrm rot="10800000">
              <a:off x="2052158" y="3640167"/>
              <a:ext cx="2577044" cy="1309015"/>
              <a:chOff x="1670744" y="2123178"/>
              <a:chExt cx="5802513" cy="2947398"/>
            </a:xfrm>
          </p:grpSpPr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3183051" y="2123178"/>
                <a:ext cx="1443566" cy="2562258"/>
              </a:xfrm>
              <a:custGeom>
                <a:avLst/>
                <a:gdLst>
                  <a:gd name="T0" fmla="*/ 294 w 648"/>
                  <a:gd name="T1" fmla="*/ 591 h 1150"/>
                  <a:gd name="T2" fmla="*/ 386 w 648"/>
                  <a:gd name="T3" fmla="*/ 1065 h 1150"/>
                  <a:gd name="T4" fmla="*/ 429 w 648"/>
                  <a:gd name="T5" fmla="*/ 1150 h 1150"/>
                  <a:gd name="T6" fmla="*/ 318 w 648"/>
                  <a:gd name="T7" fmla="*/ 1078 h 1150"/>
                  <a:gd name="T8" fmla="*/ 75 w 648"/>
                  <a:gd name="T9" fmla="*/ 751 h 1150"/>
                  <a:gd name="T10" fmla="*/ 9 w 648"/>
                  <a:gd name="T11" fmla="*/ 458 h 1150"/>
                  <a:gd name="T12" fmla="*/ 63 w 648"/>
                  <a:gd name="T13" fmla="*/ 20 h 1150"/>
                  <a:gd name="T14" fmla="*/ 89 w 648"/>
                  <a:gd name="T15" fmla="*/ 7 h 1150"/>
                  <a:gd name="T16" fmla="*/ 449 w 648"/>
                  <a:gd name="T17" fmla="*/ 250 h 1150"/>
                  <a:gd name="T18" fmla="*/ 629 w 648"/>
                  <a:gd name="T19" fmla="*/ 602 h 1150"/>
                  <a:gd name="T20" fmla="*/ 586 w 648"/>
                  <a:gd name="T21" fmla="*/ 967 h 1150"/>
                  <a:gd name="T22" fmla="*/ 525 w 648"/>
                  <a:gd name="T23" fmla="*/ 1104 h 1150"/>
                  <a:gd name="T24" fmla="*/ 515 w 648"/>
                  <a:gd name="T25" fmla="*/ 1096 h 1150"/>
                  <a:gd name="T26" fmla="*/ 321 w 648"/>
                  <a:gd name="T27" fmla="*/ 643 h 1150"/>
                  <a:gd name="T28" fmla="*/ 297 w 648"/>
                  <a:gd name="T29" fmla="*/ 569 h 1150"/>
                  <a:gd name="T30" fmla="*/ 292 w 648"/>
                  <a:gd name="T31" fmla="*/ 521 h 1150"/>
                  <a:gd name="T32" fmla="*/ 294 w 648"/>
                  <a:gd name="T33" fmla="*/ 591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1150">
                    <a:moveTo>
                      <a:pt x="294" y="591"/>
                    </a:moveTo>
                    <a:cubicBezTo>
                      <a:pt x="305" y="753"/>
                      <a:pt x="325" y="913"/>
                      <a:pt x="386" y="1065"/>
                    </a:cubicBezTo>
                    <a:cubicBezTo>
                      <a:pt x="398" y="1095"/>
                      <a:pt x="413" y="1123"/>
                      <a:pt x="429" y="1150"/>
                    </a:cubicBezTo>
                    <a:cubicBezTo>
                      <a:pt x="388" y="1132"/>
                      <a:pt x="352" y="1106"/>
                      <a:pt x="318" y="1078"/>
                    </a:cubicBezTo>
                    <a:cubicBezTo>
                      <a:pt x="211" y="989"/>
                      <a:pt x="129" y="880"/>
                      <a:pt x="75" y="751"/>
                    </a:cubicBezTo>
                    <a:cubicBezTo>
                      <a:pt x="37" y="657"/>
                      <a:pt x="16" y="559"/>
                      <a:pt x="9" y="458"/>
                    </a:cubicBezTo>
                    <a:cubicBezTo>
                      <a:pt x="0" y="309"/>
                      <a:pt x="23" y="164"/>
                      <a:pt x="63" y="20"/>
                    </a:cubicBezTo>
                    <a:cubicBezTo>
                      <a:pt x="67" y="3"/>
                      <a:pt x="73" y="0"/>
                      <a:pt x="89" y="7"/>
                    </a:cubicBezTo>
                    <a:cubicBezTo>
                      <a:pt x="224" y="65"/>
                      <a:pt x="347" y="143"/>
                      <a:pt x="449" y="250"/>
                    </a:cubicBezTo>
                    <a:cubicBezTo>
                      <a:pt x="544" y="349"/>
                      <a:pt x="608" y="465"/>
                      <a:pt x="629" y="602"/>
                    </a:cubicBezTo>
                    <a:cubicBezTo>
                      <a:pt x="648" y="727"/>
                      <a:pt x="629" y="848"/>
                      <a:pt x="586" y="967"/>
                    </a:cubicBezTo>
                    <a:cubicBezTo>
                      <a:pt x="568" y="1014"/>
                      <a:pt x="548" y="1060"/>
                      <a:pt x="525" y="1104"/>
                    </a:cubicBezTo>
                    <a:cubicBezTo>
                      <a:pt x="518" y="1103"/>
                      <a:pt x="517" y="1099"/>
                      <a:pt x="515" y="1096"/>
                    </a:cubicBezTo>
                    <a:cubicBezTo>
                      <a:pt x="441" y="948"/>
                      <a:pt x="372" y="799"/>
                      <a:pt x="321" y="643"/>
                    </a:cubicBezTo>
                    <a:cubicBezTo>
                      <a:pt x="313" y="618"/>
                      <a:pt x="310" y="592"/>
                      <a:pt x="297" y="569"/>
                    </a:cubicBezTo>
                    <a:cubicBezTo>
                      <a:pt x="303" y="552"/>
                      <a:pt x="291" y="537"/>
                      <a:pt x="292" y="521"/>
                    </a:cubicBezTo>
                    <a:cubicBezTo>
                      <a:pt x="292" y="545"/>
                      <a:pt x="288" y="568"/>
                      <a:pt x="294" y="591"/>
                    </a:cubicBezTo>
                    <a:close/>
                  </a:path>
                </a:pathLst>
              </a:custGeom>
              <a:solidFill>
                <a:srgbClr val="FCE2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4642625" y="2172144"/>
                <a:ext cx="1407783" cy="2159227"/>
              </a:xfrm>
              <a:custGeom>
                <a:avLst/>
                <a:gdLst>
                  <a:gd name="T0" fmla="*/ 331 w 632"/>
                  <a:gd name="T1" fmla="*/ 489 h 969"/>
                  <a:gd name="T2" fmla="*/ 48 w 632"/>
                  <a:gd name="T3" fmla="*/ 933 h 969"/>
                  <a:gd name="T4" fmla="*/ 32 w 632"/>
                  <a:gd name="T5" fmla="*/ 871 h 969"/>
                  <a:gd name="T6" fmla="*/ 192 w 632"/>
                  <a:gd name="T7" fmla="*/ 285 h 969"/>
                  <a:gd name="T8" fmla="*/ 534 w 632"/>
                  <a:gd name="T9" fmla="*/ 10 h 969"/>
                  <a:gd name="T10" fmla="*/ 559 w 632"/>
                  <a:gd name="T11" fmla="*/ 24 h 969"/>
                  <a:gd name="T12" fmla="*/ 617 w 632"/>
                  <a:gd name="T13" fmla="*/ 241 h 969"/>
                  <a:gd name="T14" fmla="*/ 607 w 632"/>
                  <a:gd name="T15" fmla="*/ 531 h 969"/>
                  <a:gd name="T16" fmla="*/ 349 w 632"/>
                  <a:gd name="T17" fmla="*/ 874 h 969"/>
                  <a:gd name="T18" fmla="*/ 155 w 632"/>
                  <a:gd name="T19" fmla="*/ 963 h 969"/>
                  <a:gd name="T20" fmla="*/ 138 w 632"/>
                  <a:gd name="T21" fmla="*/ 965 h 969"/>
                  <a:gd name="T22" fmla="*/ 139 w 632"/>
                  <a:gd name="T23" fmla="*/ 948 h 969"/>
                  <a:gd name="T24" fmla="*/ 303 w 632"/>
                  <a:gd name="T25" fmla="*/ 552 h 969"/>
                  <a:gd name="T26" fmla="*/ 336 w 632"/>
                  <a:gd name="T27" fmla="*/ 492 h 969"/>
                  <a:gd name="T28" fmla="*/ 331 w 632"/>
                  <a:gd name="T29" fmla="*/ 489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969">
                    <a:moveTo>
                      <a:pt x="331" y="489"/>
                    </a:moveTo>
                    <a:cubicBezTo>
                      <a:pt x="216" y="622"/>
                      <a:pt x="101" y="755"/>
                      <a:pt x="48" y="933"/>
                    </a:cubicBezTo>
                    <a:cubicBezTo>
                      <a:pt x="37" y="911"/>
                      <a:pt x="35" y="891"/>
                      <a:pt x="32" y="871"/>
                    </a:cubicBezTo>
                    <a:cubicBezTo>
                      <a:pt x="0" y="652"/>
                      <a:pt x="55" y="457"/>
                      <a:pt x="192" y="285"/>
                    </a:cubicBezTo>
                    <a:cubicBezTo>
                      <a:pt x="286" y="168"/>
                      <a:pt x="404" y="82"/>
                      <a:pt x="534" y="10"/>
                    </a:cubicBezTo>
                    <a:cubicBezTo>
                      <a:pt x="552" y="0"/>
                      <a:pt x="555" y="13"/>
                      <a:pt x="559" y="24"/>
                    </a:cubicBezTo>
                    <a:cubicBezTo>
                      <a:pt x="586" y="94"/>
                      <a:pt x="606" y="167"/>
                      <a:pt x="617" y="241"/>
                    </a:cubicBezTo>
                    <a:cubicBezTo>
                      <a:pt x="632" y="338"/>
                      <a:pt x="632" y="435"/>
                      <a:pt x="607" y="531"/>
                    </a:cubicBezTo>
                    <a:cubicBezTo>
                      <a:pt x="569" y="681"/>
                      <a:pt x="480" y="794"/>
                      <a:pt x="349" y="874"/>
                    </a:cubicBezTo>
                    <a:cubicBezTo>
                      <a:pt x="288" y="912"/>
                      <a:pt x="223" y="941"/>
                      <a:pt x="155" y="963"/>
                    </a:cubicBezTo>
                    <a:cubicBezTo>
                      <a:pt x="149" y="964"/>
                      <a:pt x="143" y="969"/>
                      <a:pt x="138" y="965"/>
                    </a:cubicBezTo>
                    <a:cubicBezTo>
                      <a:pt x="132" y="960"/>
                      <a:pt x="138" y="953"/>
                      <a:pt x="139" y="948"/>
                    </a:cubicBezTo>
                    <a:cubicBezTo>
                      <a:pt x="186" y="813"/>
                      <a:pt x="237" y="679"/>
                      <a:pt x="303" y="552"/>
                    </a:cubicBezTo>
                    <a:cubicBezTo>
                      <a:pt x="314" y="532"/>
                      <a:pt x="325" y="512"/>
                      <a:pt x="336" y="492"/>
                    </a:cubicBezTo>
                    <a:cubicBezTo>
                      <a:pt x="334" y="491"/>
                      <a:pt x="332" y="490"/>
                      <a:pt x="331" y="489"/>
                    </a:cubicBezTo>
                    <a:close/>
                  </a:path>
                </a:pathLst>
              </a:custGeom>
              <a:solidFill>
                <a:srgbClr val="F76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1670744" y="3819109"/>
                <a:ext cx="2102728" cy="1251467"/>
              </a:xfrm>
              <a:custGeom>
                <a:avLst/>
                <a:gdLst>
                  <a:gd name="T0" fmla="*/ 521 w 944"/>
                  <a:gd name="T1" fmla="*/ 296 h 562"/>
                  <a:gd name="T2" fmla="*/ 924 w 944"/>
                  <a:gd name="T3" fmla="*/ 479 h 562"/>
                  <a:gd name="T4" fmla="*/ 844 w 944"/>
                  <a:gd name="T5" fmla="*/ 507 h 562"/>
                  <a:gd name="T6" fmla="*/ 222 w 944"/>
                  <a:gd name="T7" fmla="*/ 361 h 562"/>
                  <a:gd name="T8" fmla="*/ 8 w 944"/>
                  <a:gd name="T9" fmla="*/ 131 h 562"/>
                  <a:gd name="T10" fmla="*/ 13 w 944"/>
                  <a:gd name="T11" fmla="*/ 110 h 562"/>
                  <a:gd name="T12" fmla="*/ 413 w 944"/>
                  <a:gd name="T13" fmla="*/ 1 h 562"/>
                  <a:gd name="T14" fmla="*/ 824 w 944"/>
                  <a:gd name="T15" fmla="*/ 197 h 562"/>
                  <a:gd name="T16" fmla="*/ 944 w 944"/>
                  <a:gd name="T17" fmla="*/ 394 h 562"/>
                  <a:gd name="T18" fmla="*/ 893 w 944"/>
                  <a:gd name="T19" fmla="*/ 386 h 562"/>
                  <a:gd name="T20" fmla="*/ 573 w 944"/>
                  <a:gd name="T21" fmla="*/ 299 h 562"/>
                  <a:gd name="T22" fmla="*/ 510 w 944"/>
                  <a:gd name="T23" fmla="*/ 274 h 562"/>
                  <a:gd name="T24" fmla="*/ 470 w 944"/>
                  <a:gd name="T25" fmla="*/ 262 h 562"/>
                  <a:gd name="T26" fmla="*/ 505 w 944"/>
                  <a:gd name="T27" fmla="*/ 286 h 562"/>
                  <a:gd name="T28" fmla="*/ 508 w 944"/>
                  <a:gd name="T29" fmla="*/ 287 h 562"/>
                  <a:gd name="T30" fmla="*/ 513 w 944"/>
                  <a:gd name="T31" fmla="*/ 291 h 562"/>
                  <a:gd name="T32" fmla="*/ 513 w 944"/>
                  <a:gd name="T33" fmla="*/ 291 h 562"/>
                  <a:gd name="T34" fmla="*/ 521 w 944"/>
                  <a:gd name="T35" fmla="*/ 296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4" h="562">
                    <a:moveTo>
                      <a:pt x="521" y="296"/>
                    </a:moveTo>
                    <a:cubicBezTo>
                      <a:pt x="644" y="378"/>
                      <a:pt x="770" y="456"/>
                      <a:pt x="924" y="479"/>
                    </a:cubicBezTo>
                    <a:cubicBezTo>
                      <a:pt x="898" y="493"/>
                      <a:pt x="871" y="500"/>
                      <a:pt x="844" y="507"/>
                    </a:cubicBezTo>
                    <a:cubicBezTo>
                      <a:pt x="613" y="562"/>
                      <a:pt x="407" y="506"/>
                      <a:pt x="222" y="361"/>
                    </a:cubicBezTo>
                    <a:cubicBezTo>
                      <a:pt x="139" y="296"/>
                      <a:pt x="70" y="217"/>
                      <a:pt x="8" y="131"/>
                    </a:cubicBezTo>
                    <a:cubicBezTo>
                      <a:pt x="0" y="120"/>
                      <a:pt x="2" y="116"/>
                      <a:pt x="13" y="110"/>
                    </a:cubicBezTo>
                    <a:cubicBezTo>
                      <a:pt x="138" y="43"/>
                      <a:pt x="270" y="0"/>
                      <a:pt x="413" y="1"/>
                    </a:cubicBezTo>
                    <a:cubicBezTo>
                      <a:pt x="581" y="1"/>
                      <a:pt x="718" y="68"/>
                      <a:pt x="824" y="197"/>
                    </a:cubicBezTo>
                    <a:cubicBezTo>
                      <a:pt x="873" y="256"/>
                      <a:pt x="912" y="322"/>
                      <a:pt x="944" y="394"/>
                    </a:cubicBezTo>
                    <a:cubicBezTo>
                      <a:pt x="925" y="396"/>
                      <a:pt x="909" y="390"/>
                      <a:pt x="893" y="386"/>
                    </a:cubicBezTo>
                    <a:cubicBezTo>
                      <a:pt x="785" y="362"/>
                      <a:pt x="678" y="335"/>
                      <a:pt x="573" y="299"/>
                    </a:cubicBezTo>
                    <a:cubicBezTo>
                      <a:pt x="552" y="292"/>
                      <a:pt x="529" y="287"/>
                      <a:pt x="510" y="274"/>
                    </a:cubicBezTo>
                    <a:cubicBezTo>
                      <a:pt x="498" y="267"/>
                      <a:pt x="485" y="262"/>
                      <a:pt x="470" y="262"/>
                    </a:cubicBezTo>
                    <a:cubicBezTo>
                      <a:pt x="481" y="270"/>
                      <a:pt x="493" y="278"/>
                      <a:pt x="505" y="286"/>
                    </a:cubicBezTo>
                    <a:cubicBezTo>
                      <a:pt x="506" y="287"/>
                      <a:pt x="507" y="287"/>
                      <a:pt x="508" y="287"/>
                    </a:cubicBezTo>
                    <a:cubicBezTo>
                      <a:pt x="510" y="289"/>
                      <a:pt x="511" y="290"/>
                      <a:pt x="513" y="291"/>
                    </a:cubicBezTo>
                    <a:cubicBezTo>
                      <a:pt x="513" y="291"/>
                      <a:pt x="513" y="291"/>
                      <a:pt x="513" y="291"/>
                    </a:cubicBezTo>
                    <a:cubicBezTo>
                      <a:pt x="516" y="293"/>
                      <a:pt x="518" y="294"/>
                      <a:pt x="521" y="296"/>
                    </a:cubicBezTo>
                    <a:close/>
                  </a:path>
                </a:pathLst>
              </a:custGeom>
              <a:solidFill>
                <a:srgbClr val="2A8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5430795" y="3783325"/>
                <a:ext cx="2042462" cy="1182726"/>
              </a:xfrm>
              <a:custGeom>
                <a:avLst/>
                <a:gdLst>
                  <a:gd name="T0" fmla="*/ 440 w 917"/>
                  <a:gd name="T1" fmla="*/ 243 h 531"/>
                  <a:gd name="T2" fmla="*/ 0 w 917"/>
                  <a:gd name="T3" fmla="*/ 352 h 531"/>
                  <a:gd name="T4" fmla="*/ 24 w 917"/>
                  <a:gd name="T5" fmla="*/ 309 h 531"/>
                  <a:gd name="T6" fmla="*/ 480 w 917"/>
                  <a:gd name="T7" fmla="*/ 23 h 531"/>
                  <a:gd name="T8" fmla="*/ 904 w 917"/>
                  <a:gd name="T9" fmla="*/ 57 h 531"/>
                  <a:gd name="T10" fmla="*/ 913 w 917"/>
                  <a:gd name="T11" fmla="*/ 75 h 531"/>
                  <a:gd name="T12" fmla="*/ 609 w 917"/>
                  <a:gd name="T13" fmla="*/ 450 h 531"/>
                  <a:gd name="T14" fmla="*/ 244 w 917"/>
                  <a:gd name="T15" fmla="*/ 505 h 531"/>
                  <a:gd name="T16" fmla="*/ 141 w 917"/>
                  <a:gd name="T17" fmla="*/ 475 h 531"/>
                  <a:gd name="T18" fmla="*/ 33 w 917"/>
                  <a:gd name="T19" fmla="*/ 428 h 531"/>
                  <a:gd name="T20" fmla="*/ 468 w 917"/>
                  <a:gd name="T21" fmla="*/ 247 h 531"/>
                  <a:gd name="T22" fmla="*/ 506 w 917"/>
                  <a:gd name="T23" fmla="*/ 241 h 531"/>
                  <a:gd name="T24" fmla="*/ 440 w 917"/>
                  <a:gd name="T25" fmla="*/ 2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531">
                    <a:moveTo>
                      <a:pt x="440" y="243"/>
                    </a:moveTo>
                    <a:cubicBezTo>
                      <a:pt x="288" y="256"/>
                      <a:pt x="138" y="273"/>
                      <a:pt x="0" y="352"/>
                    </a:cubicBezTo>
                    <a:cubicBezTo>
                      <a:pt x="6" y="334"/>
                      <a:pt x="15" y="321"/>
                      <a:pt x="24" y="309"/>
                    </a:cubicBezTo>
                    <a:cubicBezTo>
                      <a:pt x="135" y="149"/>
                      <a:pt x="288" y="54"/>
                      <a:pt x="480" y="23"/>
                    </a:cubicBezTo>
                    <a:cubicBezTo>
                      <a:pt x="624" y="0"/>
                      <a:pt x="765" y="18"/>
                      <a:pt x="904" y="57"/>
                    </a:cubicBezTo>
                    <a:cubicBezTo>
                      <a:pt x="916" y="60"/>
                      <a:pt x="917" y="65"/>
                      <a:pt x="913" y="75"/>
                    </a:cubicBezTo>
                    <a:cubicBezTo>
                      <a:pt x="847" y="228"/>
                      <a:pt x="756" y="362"/>
                      <a:pt x="609" y="450"/>
                    </a:cubicBezTo>
                    <a:cubicBezTo>
                      <a:pt x="495" y="517"/>
                      <a:pt x="372" y="531"/>
                      <a:pt x="244" y="505"/>
                    </a:cubicBezTo>
                    <a:cubicBezTo>
                      <a:pt x="209" y="498"/>
                      <a:pt x="174" y="488"/>
                      <a:pt x="141" y="475"/>
                    </a:cubicBezTo>
                    <a:cubicBezTo>
                      <a:pt x="105" y="462"/>
                      <a:pt x="70" y="448"/>
                      <a:pt x="33" y="428"/>
                    </a:cubicBezTo>
                    <a:cubicBezTo>
                      <a:pt x="175" y="356"/>
                      <a:pt x="316" y="288"/>
                      <a:pt x="468" y="247"/>
                    </a:cubicBezTo>
                    <a:cubicBezTo>
                      <a:pt x="482" y="249"/>
                      <a:pt x="493" y="240"/>
                      <a:pt x="506" y="241"/>
                    </a:cubicBezTo>
                    <a:cubicBezTo>
                      <a:pt x="484" y="240"/>
                      <a:pt x="462" y="236"/>
                      <a:pt x="440" y="243"/>
                    </a:cubicBezTo>
                    <a:close/>
                  </a:path>
                </a:pathLst>
              </a:custGeom>
              <a:solidFill>
                <a:srgbClr val="26B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2027900" y="2391806"/>
              <a:ext cx="2577044" cy="1309015"/>
              <a:chOff x="1670744" y="2123178"/>
              <a:chExt cx="5802513" cy="2947398"/>
            </a:xfrm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3183051" y="2123178"/>
                <a:ext cx="1443566" cy="2562258"/>
              </a:xfrm>
              <a:custGeom>
                <a:avLst/>
                <a:gdLst>
                  <a:gd name="T0" fmla="*/ 294 w 648"/>
                  <a:gd name="T1" fmla="*/ 591 h 1150"/>
                  <a:gd name="T2" fmla="*/ 386 w 648"/>
                  <a:gd name="T3" fmla="*/ 1065 h 1150"/>
                  <a:gd name="T4" fmla="*/ 429 w 648"/>
                  <a:gd name="T5" fmla="*/ 1150 h 1150"/>
                  <a:gd name="T6" fmla="*/ 318 w 648"/>
                  <a:gd name="T7" fmla="*/ 1078 h 1150"/>
                  <a:gd name="T8" fmla="*/ 75 w 648"/>
                  <a:gd name="T9" fmla="*/ 751 h 1150"/>
                  <a:gd name="T10" fmla="*/ 9 w 648"/>
                  <a:gd name="T11" fmla="*/ 458 h 1150"/>
                  <a:gd name="T12" fmla="*/ 63 w 648"/>
                  <a:gd name="T13" fmla="*/ 20 h 1150"/>
                  <a:gd name="T14" fmla="*/ 89 w 648"/>
                  <a:gd name="T15" fmla="*/ 7 h 1150"/>
                  <a:gd name="T16" fmla="*/ 449 w 648"/>
                  <a:gd name="T17" fmla="*/ 250 h 1150"/>
                  <a:gd name="T18" fmla="*/ 629 w 648"/>
                  <a:gd name="T19" fmla="*/ 602 h 1150"/>
                  <a:gd name="T20" fmla="*/ 586 w 648"/>
                  <a:gd name="T21" fmla="*/ 967 h 1150"/>
                  <a:gd name="T22" fmla="*/ 525 w 648"/>
                  <a:gd name="T23" fmla="*/ 1104 h 1150"/>
                  <a:gd name="T24" fmla="*/ 515 w 648"/>
                  <a:gd name="T25" fmla="*/ 1096 h 1150"/>
                  <a:gd name="T26" fmla="*/ 321 w 648"/>
                  <a:gd name="T27" fmla="*/ 643 h 1150"/>
                  <a:gd name="T28" fmla="*/ 297 w 648"/>
                  <a:gd name="T29" fmla="*/ 569 h 1150"/>
                  <a:gd name="T30" fmla="*/ 292 w 648"/>
                  <a:gd name="T31" fmla="*/ 521 h 1150"/>
                  <a:gd name="T32" fmla="*/ 294 w 648"/>
                  <a:gd name="T33" fmla="*/ 591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1150">
                    <a:moveTo>
                      <a:pt x="294" y="591"/>
                    </a:moveTo>
                    <a:cubicBezTo>
                      <a:pt x="305" y="753"/>
                      <a:pt x="325" y="913"/>
                      <a:pt x="386" y="1065"/>
                    </a:cubicBezTo>
                    <a:cubicBezTo>
                      <a:pt x="398" y="1095"/>
                      <a:pt x="413" y="1123"/>
                      <a:pt x="429" y="1150"/>
                    </a:cubicBezTo>
                    <a:cubicBezTo>
                      <a:pt x="388" y="1132"/>
                      <a:pt x="352" y="1106"/>
                      <a:pt x="318" y="1078"/>
                    </a:cubicBezTo>
                    <a:cubicBezTo>
                      <a:pt x="211" y="989"/>
                      <a:pt x="129" y="880"/>
                      <a:pt x="75" y="751"/>
                    </a:cubicBezTo>
                    <a:cubicBezTo>
                      <a:pt x="37" y="657"/>
                      <a:pt x="16" y="559"/>
                      <a:pt x="9" y="458"/>
                    </a:cubicBezTo>
                    <a:cubicBezTo>
                      <a:pt x="0" y="309"/>
                      <a:pt x="23" y="164"/>
                      <a:pt x="63" y="20"/>
                    </a:cubicBezTo>
                    <a:cubicBezTo>
                      <a:pt x="67" y="3"/>
                      <a:pt x="73" y="0"/>
                      <a:pt x="89" y="7"/>
                    </a:cubicBezTo>
                    <a:cubicBezTo>
                      <a:pt x="224" y="65"/>
                      <a:pt x="347" y="143"/>
                      <a:pt x="449" y="250"/>
                    </a:cubicBezTo>
                    <a:cubicBezTo>
                      <a:pt x="544" y="349"/>
                      <a:pt x="608" y="465"/>
                      <a:pt x="629" y="602"/>
                    </a:cubicBezTo>
                    <a:cubicBezTo>
                      <a:pt x="648" y="727"/>
                      <a:pt x="629" y="848"/>
                      <a:pt x="586" y="967"/>
                    </a:cubicBezTo>
                    <a:cubicBezTo>
                      <a:pt x="568" y="1014"/>
                      <a:pt x="548" y="1060"/>
                      <a:pt x="525" y="1104"/>
                    </a:cubicBezTo>
                    <a:cubicBezTo>
                      <a:pt x="518" y="1103"/>
                      <a:pt x="517" y="1099"/>
                      <a:pt x="515" y="1096"/>
                    </a:cubicBezTo>
                    <a:cubicBezTo>
                      <a:pt x="441" y="948"/>
                      <a:pt x="372" y="799"/>
                      <a:pt x="321" y="643"/>
                    </a:cubicBezTo>
                    <a:cubicBezTo>
                      <a:pt x="313" y="618"/>
                      <a:pt x="310" y="592"/>
                      <a:pt x="297" y="569"/>
                    </a:cubicBezTo>
                    <a:cubicBezTo>
                      <a:pt x="303" y="552"/>
                      <a:pt x="291" y="537"/>
                      <a:pt x="292" y="521"/>
                    </a:cubicBezTo>
                    <a:cubicBezTo>
                      <a:pt x="292" y="545"/>
                      <a:pt x="288" y="568"/>
                      <a:pt x="294" y="591"/>
                    </a:cubicBezTo>
                    <a:close/>
                  </a:path>
                </a:pathLst>
              </a:custGeom>
              <a:solidFill>
                <a:srgbClr val="FCE2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4642625" y="2172144"/>
                <a:ext cx="1407783" cy="2159227"/>
              </a:xfrm>
              <a:custGeom>
                <a:avLst/>
                <a:gdLst>
                  <a:gd name="T0" fmla="*/ 331 w 632"/>
                  <a:gd name="T1" fmla="*/ 489 h 969"/>
                  <a:gd name="T2" fmla="*/ 48 w 632"/>
                  <a:gd name="T3" fmla="*/ 933 h 969"/>
                  <a:gd name="T4" fmla="*/ 32 w 632"/>
                  <a:gd name="T5" fmla="*/ 871 h 969"/>
                  <a:gd name="T6" fmla="*/ 192 w 632"/>
                  <a:gd name="T7" fmla="*/ 285 h 969"/>
                  <a:gd name="T8" fmla="*/ 534 w 632"/>
                  <a:gd name="T9" fmla="*/ 10 h 969"/>
                  <a:gd name="T10" fmla="*/ 559 w 632"/>
                  <a:gd name="T11" fmla="*/ 24 h 969"/>
                  <a:gd name="T12" fmla="*/ 617 w 632"/>
                  <a:gd name="T13" fmla="*/ 241 h 969"/>
                  <a:gd name="T14" fmla="*/ 607 w 632"/>
                  <a:gd name="T15" fmla="*/ 531 h 969"/>
                  <a:gd name="T16" fmla="*/ 349 w 632"/>
                  <a:gd name="T17" fmla="*/ 874 h 969"/>
                  <a:gd name="T18" fmla="*/ 155 w 632"/>
                  <a:gd name="T19" fmla="*/ 963 h 969"/>
                  <a:gd name="T20" fmla="*/ 138 w 632"/>
                  <a:gd name="T21" fmla="*/ 965 h 969"/>
                  <a:gd name="T22" fmla="*/ 139 w 632"/>
                  <a:gd name="T23" fmla="*/ 948 h 969"/>
                  <a:gd name="T24" fmla="*/ 303 w 632"/>
                  <a:gd name="T25" fmla="*/ 552 h 969"/>
                  <a:gd name="T26" fmla="*/ 336 w 632"/>
                  <a:gd name="T27" fmla="*/ 492 h 969"/>
                  <a:gd name="T28" fmla="*/ 331 w 632"/>
                  <a:gd name="T29" fmla="*/ 489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969">
                    <a:moveTo>
                      <a:pt x="331" y="489"/>
                    </a:moveTo>
                    <a:cubicBezTo>
                      <a:pt x="216" y="622"/>
                      <a:pt x="101" y="755"/>
                      <a:pt x="48" y="933"/>
                    </a:cubicBezTo>
                    <a:cubicBezTo>
                      <a:pt x="37" y="911"/>
                      <a:pt x="35" y="891"/>
                      <a:pt x="32" y="871"/>
                    </a:cubicBezTo>
                    <a:cubicBezTo>
                      <a:pt x="0" y="652"/>
                      <a:pt x="55" y="457"/>
                      <a:pt x="192" y="285"/>
                    </a:cubicBezTo>
                    <a:cubicBezTo>
                      <a:pt x="286" y="168"/>
                      <a:pt x="404" y="82"/>
                      <a:pt x="534" y="10"/>
                    </a:cubicBezTo>
                    <a:cubicBezTo>
                      <a:pt x="552" y="0"/>
                      <a:pt x="555" y="13"/>
                      <a:pt x="559" y="24"/>
                    </a:cubicBezTo>
                    <a:cubicBezTo>
                      <a:pt x="586" y="94"/>
                      <a:pt x="606" y="167"/>
                      <a:pt x="617" y="241"/>
                    </a:cubicBezTo>
                    <a:cubicBezTo>
                      <a:pt x="632" y="338"/>
                      <a:pt x="632" y="435"/>
                      <a:pt x="607" y="531"/>
                    </a:cubicBezTo>
                    <a:cubicBezTo>
                      <a:pt x="569" y="681"/>
                      <a:pt x="480" y="794"/>
                      <a:pt x="349" y="874"/>
                    </a:cubicBezTo>
                    <a:cubicBezTo>
                      <a:pt x="288" y="912"/>
                      <a:pt x="223" y="941"/>
                      <a:pt x="155" y="963"/>
                    </a:cubicBezTo>
                    <a:cubicBezTo>
                      <a:pt x="149" y="964"/>
                      <a:pt x="143" y="969"/>
                      <a:pt x="138" y="965"/>
                    </a:cubicBezTo>
                    <a:cubicBezTo>
                      <a:pt x="132" y="960"/>
                      <a:pt x="138" y="953"/>
                      <a:pt x="139" y="948"/>
                    </a:cubicBezTo>
                    <a:cubicBezTo>
                      <a:pt x="186" y="813"/>
                      <a:pt x="237" y="679"/>
                      <a:pt x="303" y="552"/>
                    </a:cubicBezTo>
                    <a:cubicBezTo>
                      <a:pt x="314" y="532"/>
                      <a:pt x="325" y="512"/>
                      <a:pt x="336" y="492"/>
                    </a:cubicBezTo>
                    <a:cubicBezTo>
                      <a:pt x="334" y="491"/>
                      <a:pt x="332" y="490"/>
                      <a:pt x="331" y="489"/>
                    </a:cubicBezTo>
                    <a:close/>
                  </a:path>
                </a:pathLst>
              </a:custGeom>
              <a:solidFill>
                <a:srgbClr val="F763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670744" y="3819109"/>
                <a:ext cx="2102728" cy="1251467"/>
              </a:xfrm>
              <a:custGeom>
                <a:avLst/>
                <a:gdLst>
                  <a:gd name="T0" fmla="*/ 521 w 944"/>
                  <a:gd name="T1" fmla="*/ 296 h 562"/>
                  <a:gd name="T2" fmla="*/ 924 w 944"/>
                  <a:gd name="T3" fmla="*/ 479 h 562"/>
                  <a:gd name="T4" fmla="*/ 844 w 944"/>
                  <a:gd name="T5" fmla="*/ 507 h 562"/>
                  <a:gd name="T6" fmla="*/ 222 w 944"/>
                  <a:gd name="T7" fmla="*/ 361 h 562"/>
                  <a:gd name="T8" fmla="*/ 8 w 944"/>
                  <a:gd name="T9" fmla="*/ 131 h 562"/>
                  <a:gd name="T10" fmla="*/ 13 w 944"/>
                  <a:gd name="T11" fmla="*/ 110 h 562"/>
                  <a:gd name="T12" fmla="*/ 413 w 944"/>
                  <a:gd name="T13" fmla="*/ 1 h 562"/>
                  <a:gd name="T14" fmla="*/ 824 w 944"/>
                  <a:gd name="T15" fmla="*/ 197 h 562"/>
                  <a:gd name="T16" fmla="*/ 944 w 944"/>
                  <a:gd name="T17" fmla="*/ 394 h 562"/>
                  <a:gd name="T18" fmla="*/ 893 w 944"/>
                  <a:gd name="T19" fmla="*/ 386 h 562"/>
                  <a:gd name="T20" fmla="*/ 573 w 944"/>
                  <a:gd name="T21" fmla="*/ 299 h 562"/>
                  <a:gd name="T22" fmla="*/ 510 w 944"/>
                  <a:gd name="T23" fmla="*/ 274 h 562"/>
                  <a:gd name="T24" fmla="*/ 470 w 944"/>
                  <a:gd name="T25" fmla="*/ 262 h 562"/>
                  <a:gd name="T26" fmla="*/ 505 w 944"/>
                  <a:gd name="T27" fmla="*/ 286 h 562"/>
                  <a:gd name="T28" fmla="*/ 508 w 944"/>
                  <a:gd name="T29" fmla="*/ 287 h 562"/>
                  <a:gd name="T30" fmla="*/ 513 w 944"/>
                  <a:gd name="T31" fmla="*/ 291 h 562"/>
                  <a:gd name="T32" fmla="*/ 513 w 944"/>
                  <a:gd name="T33" fmla="*/ 291 h 562"/>
                  <a:gd name="T34" fmla="*/ 521 w 944"/>
                  <a:gd name="T35" fmla="*/ 296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4" h="562">
                    <a:moveTo>
                      <a:pt x="521" y="296"/>
                    </a:moveTo>
                    <a:cubicBezTo>
                      <a:pt x="644" y="378"/>
                      <a:pt x="770" y="456"/>
                      <a:pt x="924" y="479"/>
                    </a:cubicBezTo>
                    <a:cubicBezTo>
                      <a:pt x="898" y="493"/>
                      <a:pt x="871" y="500"/>
                      <a:pt x="844" y="507"/>
                    </a:cubicBezTo>
                    <a:cubicBezTo>
                      <a:pt x="613" y="562"/>
                      <a:pt x="407" y="506"/>
                      <a:pt x="222" y="361"/>
                    </a:cubicBezTo>
                    <a:cubicBezTo>
                      <a:pt x="139" y="296"/>
                      <a:pt x="70" y="217"/>
                      <a:pt x="8" y="131"/>
                    </a:cubicBezTo>
                    <a:cubicBezTo>
                      <a:pt x="0" y="120"/>
                      <a:pt x="2" y="116"/>
                      <a:pt x="13" y="110"/>
                    </a:cubicBezTo>
                    <a:cubicBezTo>
                      <a:pt x="138" y="43"/>
                      <a:pt x="270" y="0"/>
                      <a:pt x="413" y="1"/>
                    </a:cubicBezTo>
                    <a:cubicBezTo>
                      <a:pt x="581" y="1"/>
                      <a:pt x="718" y="68"/>
                      <a:pt x="824" y="197"/>
                    </a:cubicBezTo>
                    <a:cubicBezTo>
                      <a:pt x="873" y="256"/>
                      <a:pt x="912" y="322"/>
                      <a:pt x="944" y="394"/>
                    </a:cubicBezTo>
                    <a:cubicBezTo>
                      <a:pt x="925" y="396"/>
                      <a:pt x="909" y="390"/>
                      <a:pt x="893" y="386"/>
                    </a:cubicBezTo>
                    <a:cubicBezTo>
                      <a:pt x="785" y="362"/>
                      <a:pt x="678" y="335"/>
                      <a:pt x="573" y="299"/>
                    </a:cubicBezTo>
                    <a:cubicBezTo>
                      <a:pt x="552" y="292"/>
                      <a:pt x="529" y="287"/>
                      <a:pt x="510" y="274"/>
                    </a:cubicBezTo>
                    <a:cubicBezTo>
                      <a:pt x="498" y="267"/>
                      <a:pt x="485" y="262"/>
                      <a:pt x="470" y="262"/>
                    </a:cubicBezTo>
                    <a:cubicBezTo>
                      <a:pt x="481" y="270"/>
                      <a:pt x="493" y="278"/>
                      <a:pt x="505" y="286"/>
                    </a:cubicBezTo>
                    <a:cubicBezTo>
                      <a:pt x="506" y="287"/>
                      <a:pt x="507" y="287"/>
                      <a:pt x="508" y="287"/>
                    </a:cubicBezTo>
                    <a:cubicBezTo>
                      <a:pt x="510" y="289"/>
                      <a:pt x="511" y="290"/>
                      <a:pt x="513" y="291"/>
                    </a:cubicBezTo>
                    <a:cubicBezTo>
                      <a:pt x="513" y="291"/>
                      <a:pt x="513" y="291"/>
                      <a:pt x="513" y="291"/>
                    </a:cubicBezTo>
                    <a:cubicBezTo>
                      <a:pt x="516" y="293"/>
                      <a:pt x="518" y="294"/>
                      <a:pt x="521" y="296"/>
                    </a:cubicBezTo>
                    <a:close/>
                  </a:path>
                </a:pathLst>
              </a:custGeom>
              <a:solidFill>
                <a:srgbClr val="2A81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5430795" y="3783325"/>
                <a:ext cx="2042462" cy="1182726"/>
              </a:xfrm>
              <a:custGeom>
                <a:avLst/>
                <a:gdLst>
                  <a:gd name="T0" fmla="*/ 440 w 917"/>
                  <a:gd name="T1" fmla="*/ 243 h 531"/>
                  <a:gd name="T2" fmla="*/ 0 w 917"/>
                  <a:gd name="T3" fmla="*/ 352 h 531"/>
                  <a:gd name="T4" fmla="*/ 24 w 917"/>
                  <a:gd name="T5" fmla="*/ 309 h 531"/>
                  <a:gd name="T6" fmla="*/ 480 w 917"/>
                  <a:gd name="T7" fmla="*/ 23 h 531"/>
                  <a:gd name="T8" fmla="*/ 904 w 917"/>
                  <a:gd name="T9" fmla="*/ 57 h 531"/>
                  <a:gd name="T10" fmla="*/ 913 w 917"/>
                  <a:gd name="T11" fmla="*/ 75 h 531"/>
                  <a:gd name="T12" fmla="*/ 609 w 917"/>
                  <a:gd name="T13" fmla="*/ 450 h 531"/>
                  <a:gd name="T14" fmla="*/ 244 w 917"/>
                  <a:gd name="T15" fmla="*/ 505 h 531"/>
                  <a:gd name="T16" fmla="*/ 141 w 917"/>
                  <a:gd name="T17" fmla="*/ 475 h 531"/>
                  <a:gd name="T18" fmla="*/ 33 w 917"/>
                  <a:gd name="T19" fmla="*/ 428 h 531"/>
                  <a:gd name="T20" fmla="*/ 468 w 917"/>
                  <a:gd name="T21" fmla="*/ 247 h 531"/>
                  <a:gd name="T22" fmla="*/ 506 w 917"/>
                  <a:gd name="T23" fmla="*/ 241 h 531"/>
                  <a:gd name="T24" fmla="*/ 440 w 917"/>
                  <a:gd name="T25" fmla="*/ 2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7" h="531">
                    <a:moveTo>
                      <a:pt x="440" y="243"/>
                    </a:moveTo>
                    <a:cubicBezTo>
                      <a:pt x="288" y="256"/>
                      <a:pt x="138" y="273"/>
                      <a:pt x="0" y="352"/>
                    </a:cubicBezTo>
                    <a:cubicBezTo>
                      <a:pt x="6" y="334"/>
                      <a:pt x="15" y="321"/>
                      <a:pt x="24" y="309"/>
                    </a:cubicBezTo>
                    <a:cubicBezTo>
                      <a:pt x="135" y="149"/>
                      <a:pt x="288" y="54"/>
                      <a:pt x="480" y="23"/>
                    </a:cubicBezTo>
                    <a:cubicBezTo>
                      <a:pt x="624" y="0"/>
                      <a:pt x="765" y="18"/>
                      <a:pt x="904" y="57"/>
                    </a:cubicBezTo>
                    <a:cubicBezTo>
                      <a:pt x="916" y="60"/>
                      <a:pt x="917" y="65"/>
                      <a:pt x="913" y="75"/>
                    </a:cubicBezTo>
                    <a:cubicBezTo>
                      <a:pt x="847" y="228"/>
                      <a:pt x="756" y="362"/>
                      <a:pt x="609" y="450"/>
                    </a:cubicBezTo>
                    <a:cubicBezTo>
                      <a:pt x="495" y="517"/>
                      <a:pt x="372" y="531"/>
                      <a:pt x="244" y="505"/>
                    </a:cubicBezTo>
                    <a:cubicBezTo>
                      <a:pt x="209" y="498"/>
                      <a:pt x="174" y="488"/>
                      <a:pt x="141" y="475"/>
                    </a:cubicBezTo>
                    <a:cubicBezTo>
                      <a:pt x="105" y="462"/>
                      <a:pt x="70" y="448"/>
                      <a:pt x="33" y="428"/>
                    </a:cubicBezTo>
                    <a:cubicBezTo>
                      <a:pt x="175" y="356"/>
                      <a:pt x="316" y="288"/>
                      <a:pt x="468" y="247"/>
                    </a:cubicBezTo>
                    <a:cubicBezTo>
                      <a:pt x="482" y="249"/>
                      <a:pt x="493" y="240"/>
                      <a:pt x="506" y="241"/>
                    </a:cubicBezTo>
                    <a:cubicBezTo>
                      <a:pt x="484" y="240"/>
                      <a:pt x="462" y="236"/>
                      <a:pt x="440" y="243"/>
                    </a:cubicBezTo>
                    <a:close/>
                  </a:path>
                </a:pathLst>
              </a:custGeom>
              <a:solidFill>
                <a:srgbClr val="26B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</p:grpSp>
      <p:sp>
        <p:nvSpPr>
          <p:cNvPr id="46" name="Rectangle 45"/>
          <p:cNvSpPr/>
          <p:nvPr/>
        </p:nvSpPr>
        <p:spPr>
          <a:xfrm>
            <a:off x="1302139" y="3844424"/>
            <a:ext cx="15061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ATM </a:t>
            </a:r>
            <a:r>
              <a:rPr lang="en-US" sz="1000" dirty="0"/>
              <a:t>/ </a:t>
            </a:r>
            <a:r>
              <a:rPr lang="en-US" sz="1000" dirty="0" err="1"/>
              <a:t>RuPay</a:t>
            </a:r>
            <a:r>
              <a:rPr lang="en-US" sz="1000" dirty="0"/>
              <a:t> </a:t>
            </a:r>
            <a:r>
              <a:rPr lang="gu-IN" sz="1000" dirty="0" smtClean="0"/>
              <a:t>ડેબિટ કાર્ડ મારફત ઉપાડ</a:t>
            </a:r>
            <a:endParaRPr lang="en-IN" sz="900" dirty="0">
              <a:latin typeface="+mj-lt"/>
              <a:cs typeface="Gotham Book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318095" y="3491850"/>
            <a:ext cx="904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1600" b="1" dirty="0" smtClean="0"/>
              <a:t>એટીએમ</a:t>
            </a:r>
            <a:r>
              <a:rPr lang="en-US" sz="1600" b="1" dirty="0" smtClean="0"/>
              <a:t> </a:t>
            </a:r>
            <a:endParaRPr lang="en-IN" sz="1200" b="1" dirty="0"/>
          </a:p>
        </p:txBody>
      </p:sp>
      <p:pic>
        <p:nvPicPr>
          <p:cNvPr id="48" name="Picture 47" descr="Atm-51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44" y="3386557"/>
            <a:ext cx="847130" cy="847130"/>
          </a:xfrm>
          <a:prstGeom prst="rect">
            <a:avLst/>
          </a:prstGeom>
        </p:spPr>
      </p:pic>
      <p:pic>
        <p:nvPicPr>
          <p:cNvPr id="50" name="Picture 49" descr="UTIB0000022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89" y="3148692"/>
            <a:ext cx="990540" cy="1130117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3494048" y="3895137"/>
            <a:ext cx="220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000" dirty="0" smtClean="0"/>
              <a:t>ખાતા ખોલવા, પૈસા ઉપાડ / જમા, ફંડ ટ્રાન્સફર</a:t>
            </a:r>
            <a:endParaRPr lang="en-IN" sz="900" dirty="0">
              <a:latin typeface="+mj-lt"/>
              <a:cs typeface="Gotham Book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433555" y="3408819"/>
            <a:ext cx="2317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b="1" dirty="0" smtClean="0"/>
              <a:t>સૂક્ષ્મ ATM સાથે બેંક મિત્ર</a:t>
            </a:r>
            <a:endParaRPr lang="en-IN" sz="1400" b="1" dirty="0"/>
          </a:p>
        </p:txBody>
      </p:sp>
      <p:sp>
        <p:nvSpPr>
          <p:cNvPr id="54" name="Rectangle 53"/>
          <p:cNvSpPr/>
          <p:nvPr/>
        </p:nvSpPr>
        <p:spPr>
          <a:xfrm>
            <a:off x="4375940" y="4430259"/>
            <a:ext cx="1298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Point of </a:t>
            </a:r>
            <a:r>
              <a:rPr lang="en-US" sz="1600" b="1" dirty="0" smtClean="0"/>
              <a:t>Sale</a:t>
            </a:r>
          </a:p>
          <a:p>
            <a:r>
              <a:rPr lang="en-US" sz="1600" b="1" dirty="0" smtClean="0"/>
              <a:t>(</a:t>
            </a:r>
            <a:r>
              <a:rPr lang="en-US" sz="1600" b="1" dirty="0" err="1" smtClean="0"/>
              <a:t>PoS</a:t>
            </a:r>
            <a:r>
              <a:rPr lang="en-US" sz="1600" b="1" dirty="0" smtClean="0"/>
              <a:t>)</a:t>
            </a:r>
            <a:endParaRPr lang="en-IN" sz="1400" b="1" dirty="0"/>
          </a:p>
        </p:txBody>
      </p:sp>
      <p:sp>
        <p:nvSpPr>
          <p:cNvPr id="56" name="Rectangle 55"/>
          <p:cNvSpPr/>
          <p:nvPr/>
        </p:nvSpPr>
        <p:spPr>
          <a:xfrm>
            <a:off x="1243693" y="4959306"/>
            <a:ext cx="14114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1100" dirty="0" smtClean="0"/>
              <a:t>તમામ બેંકિંગ સેવાઓ</a:t>
            </a:r>
            <a:endParaRPr lang="en-IN" sz="1050" dirty="0">
              <a:latin typeface="+mj-lt"/>
              <a:cs typeface="Gotham Book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350539" y="4602672"/>
            <a:ext cx="10219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b="1" dirty="0" smtClean="0"/>
              <a:t>બેંક શાખા</a:t>
            </a:r>
            <a:r>
              <a:rPr lang="en-US" sz="1600" b="1" dirty="0" smtClean="0"/>
              <a:t> </a:t>
            </a:r>
            <a:endParaRPr lang="en-IN" sz="1600" b="1" dirty="0"/>
          </a:p>
        </p:txBody>
      </p:sp>
      <p:pic>
        <p:nvPicPr>
          <p:cNvPr id="58" name="Picture 57" descr="bank_flat_web_icon_png_bank_png_bank_icon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9" y="4478454"/>
            <a:ext cx="896477" cy="896477"/>
          </a:xfrm>
          <a:prstGeom prst="rect">
            <a:avLst/>
          </a:prstGeom>
        </p:spPr>
      </p:pic>
      <p:sp>
        <p:nvSpPr>
          <p:cNvPr id="59" name="Rectangle 58"/>
          <p:cNvSpPr/>
          <p:nvPr/>
        </p:nvSpPr>
        <p:spPr>
          <a:xfrm>
            <a:off x="4173056" y="6476118"/>
            <a:ext cx="16056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000" dirty="0">
                <a:solidFill>
                  <a:srgbClr val="000000"/>
                </a:solidFill>
              </a:rPr>
              <a:t>ફંડ ટ્રાન્સફર, બીલ </a:t>
            </a:r>
            <a:r>
              <a:rPr lang="gu-IN" sz="1000" dirty="0" smtClean="0">
                <a:solidFill>
                  <a:srgbClr val="000000"/>
                </a:solidFill>
              </a:rPr>
              <a:t>ચૂકણવી,</a:t>
            </a:r>
            <a:r>
              <a:rPr lang="en-US" sz="1000" dirty="0" smtClean="0"/>
              <a:t> </a:t>
            </a:r>
            <a:r>
              <a:rPr lang="en-US" sz="1000" dirty="0"/>
              <a:t>online </a:t>
            </a:r>
            <a:r>
              <a:rPr lang="gu-IN" sz="1000" dirty="0" smtClean="0"/>
              <a:t>ખરીદી</a:t>
            </a:r>
            <a:r>
              <a:rPr lang="en-US" sz="1000" dirty="0" smtClean="0"/>
              <a:t>,</a:t>
            </a:r>
            <a:r>
              <a:rPr lang="gu-IN" sz="1000" dirty="0" smtClean="0"/>
              <a:t> ટીકીટ બૂકીંગ</a:t>
            </a:r>
            <a:endParaRPr lang="en-US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4255236" y="6155170"/>
            <a:ext cx="1676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gu-IN" sz="1600" b="1" dirty="0" smtClean="0">
                <a:solidFill>
                  <a:srgbClr val="000000"/>
                </a:solidFill>
                <a:latin typeface="+mj-lt"/>
              </a:rPr>
              <a:t>ઇન્ટરનેટ </a:t>
            </a:r>
            <a:r>
              <a:rPr lang="gu-IN" sz="1600" b="1" dirty="0">
                <a:solidFill>
                  <a:srgbClr val="000000"/>
                </a:solidFill>
              </a:rPr>
              <a:t>બેંકિંગ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61" name="Picture 60" descr="event_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513" y="6234510"/>
            <a:ext cx="1042876" cy="775949"/>
          </a:xfrm>
          <a:prstGeom prst="rect">
            <a:avLst/>
          </a:prstGeom>
        </p:spPr>
      </p:pic>
      <p:pic>
        <p:nvPicPr>
          <p:cNvPr id="62" name="Picture 61" descr="mobile_bank-51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49" y="6156623"/>
            <a:ext cx="1075943" cy="1075943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1266273" y="6167380"/>
            <a:ext cx="9560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gu-IN" sz="1600" b="1" dirty="0" smtClean="0">
                <a:solidFill>
                  <a:srgbClr val="000000"/>
                </a:solidFill>
              </a:rPr>
              <a:t>મોબાઈલ</a:t>
            </a:r>
          </a:p>
          <a:p>
            <a:pPr algn="ctr"/>
            <a:r>
              <a:rPr lang="gu-IN" sz="1600" b="1" dirty="0" smtClean="0">
                <a:solidFill>
                  <a:srgbClr val="000000"/>
                </a:solidFill>
              </a:rPr>
              <a:t>બેંકિંગ</a:t>
            </a:r>
            <a:r>
              <a:rPr lang="en-US" sz="1600" b="1" dirty="0" smtClean="0">
                <a:solidFill>
                  <a:srgbClr val="000000"/>
                </a:solidFill>
              </a:rPr>
              <a:t> 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269187" y="6861178"/>
            <a:ext cx="11511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000" dirty="0" smtClean="0">
                <a:solidFill>
                  <a:srgbClr val="000000"/>
                </a:solidFill>
              </a:rPr>
              <a:t>ફંડ ટ્રાન્સફર, બીલ ચૂકણવી</a:t>
            </a:r>
            <a:endParaRPr lang="en-US" sz="1000" dirty="0">
              <a:solidFill>
                <a:srgbClr val="000000"/>
              </a:solidFill>
            </a:endParaRPr>
          </a:p>
        </p:txBody>
      </p:sp>
      <p:pic>
        <p:nvPicPr>
          <p:cNvPr id="55" name="Picture 54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3"/>
          <a:stretch/>
        </p:blipFill>
        <p:spPr>
          <a:xfrm>
            <a:off x="5558083" y="4612792"/>
            <a:ext cx="1092272" cy="846812"/>
          </a:xfrm>
          <a:prstGeom prst="rect">
            <a:avLst/>
          </a:prstGeom>
        </p:spPr>
      </p:pic>
      <p:pic>
        <p:nvPicPr>
          <p:cNvPr id="65" name="Picture 64" descr="icon-mobile-wallet-big@2x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57" y="7908361"/>
            <a:ext cx="1240980" cy="124098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1411134" y="7935201"/>
            <a:ext cx="15061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</a:rPr>
              <a:t>Mobile </a:t>
            </a:r>
            <a:r>
              <a:rPr lang="en-US" sz="1600" b="1" dirty="0" smtClean="0">
                <a:solidFill>
                  <a:srgbClr val="000000"/>
                </a:solidFill>
              </a:rPr>
              <a:t>wallets</a:t>
            </a:r>
            <a:endParaRPr lang="en-US" sz="16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416684" y="8300795"/>
            <a:ext cx="139162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/>
              <a:t>O</a:t>
            </a:r>
            <a:r>
              <a:rPr lang="gu-IN" sz="1000" dirty="0"/>
              <a:t>nline અને offline </a:t>
            </a:r>
            <a:r>
              <a:rPr lang="gu-IN" sz="1000" dirty="0" smtClean="0"/>
              <a:t>ખરીદી માટે પહેલાથી પૈસા જમા કરેલ મોબાઇલ આધારીત કાલ્પનિક પાકીટ</a:t>
            </a:r>
            <a:endParaRPr lang="en-US" sz="1000" dirty="0"/>
          </a:p>
        </p:txBody>
      </p:sp>
      <p:sp>
        <p:nvSpPr>
          <p:cNvPr id="53" name="Rectangle 52"/>
          <p:cNvSpPr/>
          <p:nvPr/>
        </p:nvSpPr>
        <p:spPr>
          <a:xfrm>
            <a:off x="4428233" y="5014753"/>
            <a:ext cx="117939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100" dirty="0" smtClean="0"/>
              <a:t>ખરીદી અને મર્યાદીત ઉપાડ</a:t>
            </a:r>
            <a:endParaRPr lang="en-IN" sz="1050" dirty="0">
              <a:latin typeface="+mj-lt"/>
              <a:cs typeface="Gotham Book"/>
            </a:endParaRPr>
          </a:p>
        </p:txBody>
      </p:sp>
      <p:pic>
        <p:nvPicPr>
          <p:cNvPr id="68" name="Picture 67" descr="neft-rtgs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601" y="7506558"/>
            <a:ext cx="1842857" cy="552857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274658" y="8020846"/>
            <a:ext cx="174657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National Electronic </a:t>
            </a:r>
            <a:endParaRPr lang="en-US" sz="14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Fund </a:t>
            </a:r>
            <a:r>
              <a:rPr lang="en-US" sz="1400" b="1" dirty="0">
                <a:solidFill>
                  <a:srgbClr val="000000"/>
                </a:solidFill>
              </a:rPr>
              <a:t>Transfer (NEFT)</a:t>
            </a:r>
            <a:endParaRPr lang="en-US" sz="14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04215" y="8005414"/>
            <a:ext cx="1548897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</a:rPr>
              <a:t>Real Time</a:t>
            </a:r>
            <a:r>
              <a:rPr lang="en-US" sz="1600" b="1" dirty="0">
                <a:solidFill>
                  <a:srgbClr val="000000"/>
                </a:solidFill>
              </a:rPr>
              <a:t> </a:t>
            </a:r>
            <a:r>
              <a:rPr lang="en-US" sz="1400" b="1" dirty="0">
                <a:solidFill>
                  <a:srgbClr val="000000"/>
                </a:solidFill>
              </a:rPr>
              <a:t>Gross </a:t>
            </a:r>
            <a:endParaRPr lang="en-US" sz="1400" b="1" dirty="0" smtClean="0">
              <a:solidFill>
                <a:srgbClr val="000000"/>
              </a:solidFill>
            </a:endParaRPr>
          </a:p>
          <a:p>
            <a:pPr algn="ctr"/>
            <a:r>
              <a:rPr lang="en-US" sz="1400" b="1" dirty="0" smtClean="0">
                <a:solidFill>
                  <a:srgbClr val="000000"/>
                </a:solidFill>
              </a:rPr>
              <a:t>Settlement </a:t>
            </a:r>
            <a:r>
              <a:rPr lang="en-US" sz="1400" b="1" dirty="0">
                <a:solidFill>
                  <a:srgbClr val="000000"/>
                </a:solidFill>
              </a:rPr>
              <a:t>(RTGS)</a:t>
            </a:r>
            <a:endParaRPr lang="en-US" sz="14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311298" y="8493850"/>
            <a:ext cx="1723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000" dirty="0" smtClean="0"/>
              <a:t>કોઈપણ રકમનું બે બેંકો વચ્ચેનો વ્યવહાર</a:t>
            </a:r>
            <a:endParaRPr lang="en-US" sz="1000" dirty="0"/>
          </a:p>
        </p:txBody>
      </p:sp>
      <p:sp>
        <p:nvSpPr>
          <p:cNvPr id="76" name="Rectangle 75"/>
          <p:cNvSpPr/>
          <p:nvPr/>
        </p:nvSpPr>
        <p:spPr>
          <a:xfrm>
            <a:off x="4926892" y="8497988"/>
            <a:ext cx="16480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000" dirty="0" smtClean="0"/>
              <a:t>બે લાખ કે વધુનું બે બેંકો વચ્ચેનો વ્યવહાર</a:t>
            </a:r>
            <a:endParaRPr lang="en-US" sz="1000" dirty="0"/>
          </a:p>
        </p:txBody>
      </p:sp>
      <p:sp>
        <p:nvSpPr>
          <p:cNvPr id="69" name="TextBox 68"/>
          <p:cNvSpPr txBox="1"/>
          <p:nvPr/>
        </p:nvSpPr>
        <p:spPr>
          <a:xfrm>
            <a:off x="2706971" y="1639396"/>
            <a:ext cx="1317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1600" dirty="0" smtClean="0">
                <a:solidFill>
                  <a:schemeClr val="accent6">
                    <a:lumMod val="50000"/>
                  </a:schemeClr>
                </a:solidFill>
              </a:rPr>
              <a:t>બાંધી મુદ્દતની થાપણ ખાતું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2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124565" y="1632678"/>
            <a:ext cx="3904561" cy="193697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86201" y="8383415"/>
            <a:ext cx="3630472" cy="1404883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147395" y="8383415"/>
            <a:ext cx="2754014" cy="1404883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47395" y="6039708"/>
            <a:ext cx="6554808" cy="2164049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7395" y="3726450"/>
            <a:ext cx="6554808" cy="2164049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35197" y="3817938"/>
            <a:ext cx="841884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gu-IN" sz="2400" b="1" dirty="0" smtClean="0">
                <a:solidFill>
                  <a:srgbClr val="000000"/>
                </a:solidFill>
              </a:rPr>
              <a:t>વીમો</a:t>
            </a:r>
            <a:endParaRPr lang="en-US" sz="2400" b="1" dirty="0">
              <a:solidFill>
                <a:srgbClr val="000000"/>
              </a:solidFill>
            </a:endParaRPr>
          </a:p>
        </p:txBody>
      </p:sp>
      <p:pic>
        <p:nvPicPr>
          <p:cNvPr id="6" name="Picture 5" descr="family-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" y="4221550"/>
            <a:ext cx="1027374" cy="1034792"/>
          </a:xfrm>
          <a:prstGeom prst="rect">
            <a:avLst/>
          </a:prstGeom>
        </p:spPr>
      </p:pic>
      <p:pic>
        <p:nvPicPr>
          <p:cNvPr id="7" name="Picture 6" descr="pT7KdzX8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978" y="4703735"/>
            <a:ext cx="1190223" cy="745873"/>
          </a:xfrm>
          <a:prstGeom prst="rect">
            <a:avLst/>
          </a:prstGeom>
        </p:spPr>
      </p:pic>
      <p:pic>
        <p:nvPicPr>
          <p:cNvPr id="8" name="Picture 7" descr="sports-car-clipart-side-view-KTj4ddqTq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966" y="4093516"/>
            <a:ext cx="1251235" cy="6235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5054" y="5457527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dirty="0" smtClean="0">
                <a:solidFill>
                  <a:schemeClr val="accent6">
                    <a:lumMod val="50000"/>
                  </a:schemeClr>
                </a:solidFill>
              </a:rPr>
              <a:t>જીવન વીમો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8373" y="5445668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dirty="0" smtClean="0">
                <a:solidFill>
                  <a:srgbClr val="984807"/>
                </a:solidFill>
              </a:rPr>
              <a:t>સામાન્ય વીમો</a:t>
            </a:r>
            <a:endParaRPr lang="en-US" dirty="0">
              <a:solidFill>
                <a:srgbClr val="984807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35177" y="4563890"/>
            <a:ext cx="3331540" cy="1241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baseline="30000" dirty="0" smtClean="0"/>
              <a:t>એક એવો કરાર કે જેમાં વ્યક્તિ કંપનીને નિયમીત ચૂકવણી કરે છે અને વ્યક્તિ જો ઇજાગ્રસ્ત થાય અથવા મૃત્યુપામે તો કંપની વીમીત રકમ સુધીના નાણાંની ચૂકવણી કરવાનું વચન આપે છે</a:t>
            </a:r>
            <a:r>
              <a:rPr lang="gu-IN" sz="1600" baseline="30000" dirty="0"/>
              <a:t> </a:t>
            </a:r>
            <a:r>
              <a:rPr lang="gu-IN" sz="1600" baseline="30000" dirty="0" smtClean="0"/>
              <a:t>અથવા,</a:t>
            </a:r>
          </a:p>
          <a:p>
            <a:r>
              <a:rPr lang="gu-IN" sz="1600" baseline="30000" dirty="0"/>
              <a:t>જો </a:t>
            </a:r>
            <a:r>
              <a:rPr lang="gu-IN" sz="1600" baseline="30000" dirty="0" smtClean="0"/>
              <a:t>કોઈ વસ્તુને (મકાન, ગાડી જેવી) નુકશાન થાય, ગુમ થાય અથવા ચોરાય જાય તો, વસ્તુની કિંમત જેટલા પૈસાની ચૂકવણી કરવાનું વચન આપે છે</a:t>
            </a:r>
            <a:r>
              <a:rPr lang="en-US" sz="1600" baseline="30000" dirty="0" smtClean="0"/>
              <a:t>.</a:t>
            </a:r>
            <a:endParaRPr lang="en-US" sz="1600" baseline="30000" dirty="0"/>
          </a:p>
        </p:txBody>
      </p:sp>
      <p:sp>
        <p:nvSpPr>
          <p:cNvPr id="12" name="Rectangle 11"/>
          <p:cNvSpPr/>
          <p:nvPr/>
        </p:nvSpPr>
        <p:spPr>
          <a:xfrm>
            <a:off x="3434815" y="4278053"/>
            <a:ext cx="25658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200" dirty="0"/>
              <a:t>ભવિષ્યમાં નુકશાન સામે રક્ષણ</a:t>
            </a:r>
            <a:endParaRPr lang="en-US" sz="1200" b="1" dirty="0">
              <a:solidFill>
                <a:schemeClr val="bg2">
                  <a:lumMod val="50000"/>
                </a:schemeClr>
              </a:solidFill>
              <a:latin typeface="Chalkboard"/>
              <a:cs typeface="Chalkboard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24799" y="3932311"/>
            <a:ext cx="3277404" cy="33855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35177" y="3977465"/>
            <a:ext cx="1690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1600" b="1" dirty="0" smtClean="0">
                <a:solidFill>
                  <a:srgbClr val="FFFFFF"/>
                </a:solidFill>
              </a:rPr>
              <a:t>વીમો શું છે </a:t>
            </a:r>
            <a:r>
              <a:rPr lang="en-US" sz="1600" b="1" dirty="0" smtClean="0">
                <a:solidFill>
                  <a:srgbClr val="FFFFFF"/>
                </a:solidFill>
              </a:rPr>
              <a:t>?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5682" y="7415024"/>
            <a:ext cx="22724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પ્રતિ વર્ષ પ્રતિ સભ્ય ફક્ત ૧૨ રૂપિયાના </a:t>
            </a:r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પ્રીમિયમ પર </a:t>
            </a:r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રૂપિયા બે લાખના અકસ્માત વીમાનું કવચ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(</a:t>
            </a:r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18 – 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70)</a:t>
            </a:r>
            <a:endParaRPr lang="en-US" sz="1100" b="1" dirty="0">
              <a:solidFill>
                <a:schemeClr val="bg1">
                  <a:lumMod val="50000"/>
                </a:schemeClr>
              </a:solidFill>
              <a:latin typeface="Shruti" pitchFamily="34" charset="0"/>
              <a:cs typeface="Shruti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17825" y="7469965"/>
            <a:ext cx="295439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પ્રતિ વર્ષ પ્રતિ સભ્ય ફક્ત 330</a:t>
            </a:r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</a:t>
            </a:r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રૂપિયાના પ્રીમિયમ પર રૂપિયા બે લાખના </a:t>
            </a:r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જીવન </a:t>
            </a:r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વીમાનું કવચ</a:t>
            </a:r>
            <a:r>
              <a:rPr lang="en-US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</a:t>
            </a:r>
            <a:r>
              <a:rPr lang="en-US" sz="1100" dirty="0" smtClean="0">
                <a:solidFill>
                  <a:srgbClr val="7F7F7F"/>
                </a:solidFill>
              </a:rPr>
              <a:t>(</a:t>
            </a:r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sz="1100" dirty="0" smtClean="0">
                <a:solidFill>
                  <a:srgbClr val="7F7F7F"/>
                </a:solidFill>
              </a:rPr>
              <a:t> 18</a:t>
            </a:r>
            <a:r>
              <a:rPr lang="gu-IN" sz="1100" dirty="0" smtClean="0">
                <a:solidFill>
                  <a:srgbClr val="7F7F7F"/>
                </a:solidFill>
              </a:rPr>
              <a:t> </a:t>
            </a:r>
            <a:r>
              <a:rPr lang="en-US" sz="1100" dirty="0" smtClean="0">
                <a:solidFill>
                  <a:srgbClr val="7F7F7F"/>
                </a:solidFill>
              </a:rPr>
              <a:t>-</a:t>
            </a:r>
            <a:r>
              <a:rPr lang="gu-IN" sz="1100" dirty="0" smtClean="0">
                <a:solidFill>
                  <a:srgbClr val="7F7F7F"/>
                </a:solidFill>
              </a:rPr>
              <a:t> </a:t>
            </a:r>
            <a:r>
              <a:rPr lang="en-US" sz="1100" dirty="0" smtClean="0">
                <a:solidFill>
                  <a:srgbClr val="7F7F7F"/>
                </a:solidFill>
              </a:rPr>
              <a:t>50</a:t>
            </a:r>
            <a:r>
              <a:rPr lang="en-US" sz="1100" dirty="0">
                <a:solidFill>
                  <a:srgbClr val="7F7F7F"/>
                </a:solidFill>
              </a:rPr>
              <a:t>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86366" y="7489456"/>
            <a:ext cx="158035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100" b="1" dirty="0" smtClean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રૂપિયા ૧૦૦૦ થી ૫૦૦૦ સુધીના પેન્શનની ખાતરી  </a:t>
            </a:r>
            <a:r>
              <a:rPr lang="en-US" sz="1100" dirty="0" smtClean="0">
                <a:solidFill>
                  <a:srgbClr val="7F7F7F"/>
                </a:solidFill>
              </a:rPr>
              <a:t> (</a:t>
            </a:r>
            <a:r>
              <a:rPr lang="gu-IN" sz="1100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sz="1100" dirty="0" smtClean="0">
                <a:solidFill>
                  <a:srgbClr val="7F7F7F"/>
                </a:solidFill>
              </a:rPr>
              <a:t> 18</a:t>
            </a:r>
            <a:r>
              <a:rPr lang="gu-IN" sz="1100" dirty="0" smtClean="0">
                <a:solidFill>
                  <a:srgbClr val="7F7F7F"/>
                </a:solidFill>
              </a:rPr>
              <a:t> </a:t>
            </a:r>
            <a:r>
              <a:rPr lang="en-US" sz="1100" dirty="0" smtClean="0">
                <a:solidFill>
                  <a:srgbClr val="7F7F7F"/>
                </a:solidFill>
              </a:rPr>
              <a:t>-</a:t>
            </a:r>
            <a:r>
              <a:rPr lang="gu-IN" sz="1100" dirty="0" smtClean="0">
                <a:solidFill>
                  <a:srgbClr val="7F7F7F"/>
                </a:solidFill>
              </a:rPr>
              <a:t> </a:t>
            </a:r>
            <a:r>
              <a:rPr lang="en-US" sz="1100" dirty="0" smtClean="0">
                <a:solidFill>
                  <a:srgbClr val="7F7F7F"/>
                </a:solidFill>
              </a:rPr>
              <a:t>40</a:t>
            </a:r>
            <a:r>
              <a:rPr lang="en-US" sz="1100" dirty="0">
                <a:solidFill>
                  <a:srgbClr val="7F7F7F"/>
                </a:solidFill>
              </a:rPr>
              <a:t>)</a:t>
            </a:r>
          </a:p>
        </p:txBody>
      </p:sp>
      <p:pic>
        <p:nvPicPr>
          <p:cNvPr id="18" name="Picture 17" descr="PMJJY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60" y="6645393"/>
            <a:ext cx="2762715" cy="618645"/>
          </a:xfrm>
          <a:prstGeom prst="rect">
            <a:avLst/>
          </a:prstGeom>
        </p:spPr>
      </p:pic>
      <p:pic>
        <p:nvPicPr>
          <p:cNvPr id="19" name="Picture 18" descr="Atal Pension 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658" y="6392431"/>
            <a:ext cx="1146581" cy="1081062"/>
          </a:xfrm>
          <a:prstGeom prst="rect">
            <a:avLst/>
          </a:prstGeom>
        </p:spPr>
      </p:pic>
      <p:pic>
        <p:nvPicPr>
          <p:cNvPr id="20" name="Picture 19" descr="PMSBY Logo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39" y="6657586"/>
            <a:ext cx="2067230" cy="64909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187112" y="6047946"/>
            <a:ext cx="2424325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600" dirty="0"/>
              <a:t>સામાજિક સુરક્ષા યોજનાઓ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86201" y="8383415"/>
            <a:ext cx="24585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b="1" dirty="0" smtClean="0"/>
              <a:t>પીપીએફ (</a:t>
            </a:r>
            <a:r>
              <a:rPr lang="en-US" b="1" dirty="0" smtClean="0"/>
              <a:t>PPF</a:t>
            </a:r>
            <a:r>
              <a:rPr lang="gu-IN" b="1" dirty="0" smtClean="0"/>
              <a:t>)</a:t>
            </a:r>
          </a:p>
          <a:p>
            <a:r>
              <a:rPr lang="en-US" dirty="0" smtClean="0"/>
              <a:t> </a:t>
            </a:r>
            <a:endParaRPr lang="en-US" sz="1600" dirty="0"/>
          </a:p>
          <a:p>
            <a:r>
              <a:rPr lang="gu-IN" sz="1100" dirty="0" smtClean="0"/>
              <a:t>પીપીએફ એક બચત સાથે ટેક્ષ બચતનું સાધન છે</a:t>
            </a:r>
            <a:r>
              <a:rPr lang="en-US" sz="1100" dirty="0" smtClean="0"/>
              <a:t>.</a:t>
            </a:r>
            <a:r>
              <a:rPr lang="gu-IN" sz="1100" dirty="0" smtClean="0"/>
              <a:t> તે વ્યાજબી વળતર અને આવક વેરામાં ફાયદા સાથે રોકાણની તક આપી નાની બચતો એકત્ર કરે છે</a:t>
            </a:r>
            <a:endParaRPr lang="en-US" sz="1100" dirty="0"/>
          </a:p>
        </p:txBody>
      </p:sp>
      <p:sp>
        <p:nvSpPr>
          <p:cNvPr id="24" name="Rectangle 23"/>
          <p:cNvSpPr/>
          <p:nvPr/>
        </p:nvSpPr>
        <p:spPr>
          <a:xfrm>
            <a:off x="184739" y="8418799"/>
            <a:ext cx="138027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b="1" dirty="0" smtClean="0"/>
              <a:t>પેન્શન</a:t>
            </a:r>
            <a:endParaRPr lang="en-US" sz="700" b="1" dirty="0" smtClean="0"/>
          </a:p>
          <a:p>
            <a:endParaRPr lang="gu-IN" baseline="30000" dirty="0" smtClean="0"/>
          </a:p>
          <a:p>
            <a:r>
              <a:rPr lang="gu-IN" sz="1400" dirty="0" smtClean="0"/>
              <a:t>નિવૃત્તી પછીના ખર્ચાઓ ને પહોંચી વળવા માટેનું આયોજન</a:t>
            </a:r>
            <a:endParaRPr lang="en-US" sz="1400" dirty="0"/>
          </a:p>
        </p:txBody>
      </p:sp>
      <p:pic>
        <p:nvPicPr>
          <p:cNvPr id="27" name="Picture 26" descr="Retirement_Planning-51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551" y="8566315"/>
            <a:ext cx="1071123" cy="1071123"/>
          </a:xfrm>
          <a:prstGeom prst="rect">
            <a:avLst/>
          </a:prstGeom>
        </p:spPr>
      </p:pic>
      <p:pic>
        <p:nvPicPr>
          <p:cNvPr id="28" name="Picture 27" descr="icon175x175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412" y="8509312"/>
            <a:ext cx="1160973" cy="116097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57411" y="152293"/>
            <a:ext cx="6554808" cy="1363694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 descr="pradhan-mantri-jan-dhan-yojna-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42" y="181911"/>
            <a:ext cx="1283932" cy="12793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815950" y="603873"/>
            <a:ext cx="48614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/>
              <a:buChar char="•"/>
            </a:pPr>
            <a:r>
              <a:rPr lang="gu-IN" sz="1100" dirty="0" smtClean="0"/>
              <a:t>માનનીય વડાપ્રધાન દ્વારા ૨૮ ઓગષ્ટ ૨૦૧૪ ના રોજ શુભારંભ</a:t>
            </a:r>
            <a:r>
              <a:rPr lang="en-US" sz="1100" dirty="0" smtClean="0"/>
              <a:t>.</a:t>
            </a:r>
            <a:endParaRPr lang="en-US" sz="1100" dirty="0"/>
          </a:p>
          <a:p>
            <a:pPr marL="171450" indent="-171450" algn="just">
              <a:buFont typeface="Arial"/>
              <a:buChar char="•"/>
            </a:pPr>
            <a:r>
              <a:rPr lang="gu-IN" sz="1100" dirty="0" smtClean="0"/>
              <a:t>યોજનામાં ગ્રામીણ અને શહેરી વિસ્તારોના કુટુંબોને આવરી લેવાનો ધ્યેય છે</a:t>
            </a:r>
            <a:r>
              <a:rPr lang="en-US" sz="1100" dirty="0" smtClean="0"/>
              <a:t>.</a:t>
            </a:r>
            <a:endParaRPr lang="en-US" sz="1100" dirty="0"/>
          </a:p>
          <a:p>
            <a:pPr marL="171450" indent="-171450" algn="just">
              <a:buFont typeface="Arial"/>
              <a:buChar char="•"/>
            </a:pPr>
            <a:r>
              <a:rPr lang="gu-IN" sz="1100" dirty="0" smtClean="0"/>
              <a:t>RuPay ડેબિટ કાર્ડ રૂપીયા એક લાખનો અકસ્માત વીમો પ્રદાન કરે છે</a:t>
            </a:r>
            <a:r>
              <a:rPr lang="en-US" sz="1100" dirty="0" smtClean="0"/>
              <a:t>.</a:t>
            </a:r>
            <a:endParaRPr lang="en-US" sz="1100" dirty="0"/>
          </a:p>
          <a:p>
            <a:pPr marL="171450" indent="-171450" algn="just">
              <a:buFont typeface="Arial"/>
              <a:buChar char="•"/>
            </a:pPr>
            <a:r>
              <a:rPr lang="gu-IN" sz="1100" dirty="0"/>
              <a:t>રૂપીયા </a:t>
            </a:r>
            <a:r>
              <a:rPr lang="gu-IN" sz="1100" dirty="0" smtClean="0"/>
              <a:t>પાંચ હજાર સુધીની ઓવરડ્રાફ્ટની સુવિધા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32" name="Rectangle 31"/>
          <p:cNvSpPr/>
          <p:nvPr/>
        </p:nvSpPr>
        <p:spPr>
          <a:xfrm>
            <a:off x="1839524" y="214330"/>
            <a:ext cx="2771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gu-IN" b="1" dirty="0" smtClean="0">
                <a:solidFill>
                  <a:srgbClr val="000000"/>
                </a:solidFill>
              </a:rPr>
              <a:t>પ્રધાનમંત્રી જન-ધન યોજના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33" name="Picture 32" descr="DD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0" y="2618088"/>
            <a:ext cx="2222228" cy="91852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080168" y="2601164"/>
            <a:ext cx="528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1200" b="1" dirty="0" smtClean="0"/>
              <a:t>ચેક</a:t>
            </a:r>
            <a:endParaRPr lang="en-US" sz="1200" b="1" dirty="0"/>
          </a:p>
        </p:txBody>
      </p:sp>
      <p:sp>
        <p:nvSpPr>
          <p:cNvPr id="35" name="TextBox 34"/>
          <p:cNvSpPr txBox="1"/>
          <p:nvPr/>
        </p:nvSpPr>
        <p:spPr>
          <a:xfrm flipH="1">
            <a:off x="420084" y="2432416"/>
            <a:ext cx="1089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1200" b="1" dirty="0" smtClean="0"/>
              <a:t>ડીમાંડ ડ્રાફ્ટ</a:t>
            </a:r>
            <a:endParaRPr lang="en-US" sz="1200" b="1" dirty="0" smtClean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36208" y="1668653"/>
            <a:ext cx="1992918" cy="949435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229391" y="1684927"/>
            <a:ext cx="1691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sz="1600" b="1" dirty="0" smtClean="0"/>
              <a:t>બેંકિંગ </a:t>
            </a:r>
            <a:r>
              <a:rPr lang="gu-IN" sz="1600" b="1" dirty="0" smtClean="0"/>
              <a:t>ઇન્સ્ટ્રુમેન્ટ્સ</a:t>
            </a:r>
            <a:endParaRPr lang="en-US" sz="1600" b="1" dirty="0"/>
          </a:p>
        </p:txBody>
      </p:sp>
      <p:sp>
        <p:nvSpPr>
          <p:cNvPr id="39" name="Rectangle 38"/>
          <p:cNvSpPr/>
          <p:nvPr/>
        </p:nvSpPr>
        <p:spPr>
          <a:xfrm>
            <a:off x="4203423" y="1649602"/>
            <a:ext cx="2498779" cy="1936971"/>
          </a:xfrm>
          <a:prstGeom prst="rect">
            <a:avLst/>
          </a:prstGeom>
          <a:ln w="127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4143632" y="2936832"/>
            <a:ext cx="257304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050" dirty="0" smtClean="0">
                <a:solidFill>
                  <a:srgbClr val="000000"/>
                </a:solidFill>
              </a:rPr>
              <a:t>PIN/પાસવર્ડ મારફત ATM/પોઈન્ટ ઓફ સેલ (POS)/માઇક્રો ATM માંથી પૈસાનો ઉપાડ, </a:t>
            </a:r>
            <a:r>
              <a:rPr lang="en-US" sz="1050" dirty="0" smtClean="0">
                <a:solidFill>
                  <a:srgbClr val="000000"/>
                </a:solidFill>
              </a:rPr>
              <a:t> </a:t>
            </a:r>
            <a:r>
              <a:rPr lang="gu-IN" sz="1050" dirty="0" smtClean="0">
                <a:solidFill>
                  <a:srgbClr val="000000"/>
                </a:solidFill>
              </a:rPr>
              <a:t>ખરીદી સામે કેશ વીના બીલની ચૂકવણી</a:t>
            </a:r>
            <a:r>
              <a:rPr lang="en-US" sz="1050" dirty="0" smtClean="0">
                <a:solidFill>
                  <a:srgbClr val="000000"/>
                </a:solidFill>
              </a:rPr>
              <a:t>.</a:t>
            </a:r>
            <a:endParaRPr lang="en-US" sz="1050" dirty="0">
              <a:solidFill>
                <a:srgbClr val="000000"/>
              </a:solidFill>
            </a:endParaRPr>
          </a:p>
        </p:txBody>
      </p:sp>
      <p:pic>
        <p:nvPicPr>
          <p:cNvPr id="41" name="Picture 40" descr="card-managemn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869" y="1658324"/>
            <a:ext cx="1219849" cy="1209467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4910890" y="1806450"/>
            <a:ext cx="18558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rgbClr val="E46C0A"/>
                </a:solidFill>
              </a:rPr>
              <a:t>ATM </a:t>
            </a:r>
            <a:r>
              <a:rPr lang="gu-IN" sz="1600" b="1" dirty="0" smtClean="0">
                <a:solidFill>
                  <a:srgbClr val="E46C0A"/>
                </a:solidFill>
              </a:rPr>
              <a:t>ડેબીટ કાર્ડ</a:t>
            </a:r>
            <a:endParaRPr lang="en-US" sz="500" b="1" dirty="0" smtClean="0">
              <a:solidFill>
                <a:srgbClr val="E46C0A"/>
              </a:solidFill>
            </a:endParaRPr>
          </a:p>
          <a:p>
            <a:pPr algn="r"/>
            <a:r>
              <a:rPr lang="en-US" sz="1600" b="1" dirty="0" smtClean="0">
                <a:solidFill>
                  <a:srgbClr val="E46C0A"/>
                </a:solidFill>
              </a:rPr>
              <a:t> </a:t>
            </a:r>
            <a:r>
              <a:rPr lang="en-US" sz="1600" b="1" dirty="0" err="1" smtClean="0">
                <a:solidFill>
                  <a:srgbClr val="E46C0A"/>
                </a:solidFill>
              </a:rPr>
              <a:t>RuPay</a:t>
            </a:r>
            <a:r>
              <a:rPr lang="en-US" sz="1600" b="1" dirty="0" smtClean="0">
                <a:solidFill>
                  <a:srgbClr val="E46C0A"/>
                </a:solidFill>
              </a:rPr>
              <a:t> </a:t>
            </a:r>
            <a:r>
              <a:rPr lang="gu-IN" sz="1600" b="1" dirty="0">
                <a:solidFill>
                  <a:srgbClr val="E46C0A"/>
                </a:solidFill>
              </a:rPr>
              <a:t>ડેબીટ કાર્ડ</a:t>
            </a:r>
            <a:endParaRPr lang="en-US" sz="1600" dirty="0">
              <a:solidFill>
                <a:srgbClr val="E46C0A"/>
              </a:solidFill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237942" y="6362112"/>
            <a:ext cx="2021535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100" dirty="0" smtClean="0"/>
              <a:t>પ્રધાનમંત્રી સુરક્ષા વીમા યોજના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2722674" y="6377368"/>
            <a:ext cx="2403124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100" dirty="0" smtClean="0"/>
              <a:t>પ્રધાનમંત્રી જીવન જ્યોતિ વીમા યોજના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5186366" y="6136584"/>
            <a:ext cx="1515839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100" dirty="0" smtClean="0"/>
              <a:t>અટલ પેન્શન યોજના</a:t>
            </a:r>
            <a:endParaRPr lang="en-US" sz="11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28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576</Words>
  <Application>Microsoft Office PowerPoint</Application>
  <PresentationFormat>A4 Paper (210x297 mm)</PresentationFormat>
  <Paragraphs>111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Utkarsh Shukla</dc:creator>
  <cp:lastModifiedBy>HP</cp:lastModifiedBy>
  <cp:revision>81</cp:revision>
  <dcterms:created xsi:type="dcterms:W3CDTF">2015-09-22T05:14:02Z</dcterms:created>
  <dcterms:modified xsi:type="dcterms:W3CDTF">2015-10-15T12:48:12Z</dcterms:modified>
</cp:coreProperties>
</file>