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9" r:id="rId4"/>
    <p:sldId id="258" r:id="rId5"/>
    <p:sldId id="262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066"/>
    <a:srgbClr val="0000FF"/>
    <a:srgbClr val="1E1961"/>
    <a:srgbClr val="FF0000"/>
    <a:srgbClr val="00FF00"/>
    <a:srgbClr val="4BAC6D"/>
    <a:srgbClr val="33CB2D"/>
    <a:srgbClr val="3BE935"/>
    <a:srgbClr val="00E900"/>
    <a:srgbClr val="0DA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198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9304B3-0886-6A47-9317-83B93A26D26C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32A16A-3CF4-F643-AE10-B83FBE81E2E1}">
      <dgm:prSet phldrT="[Text]" custT="1"/>
      <dgm:spPr>
        <a:solidFill>
          <a:srgbClr val="FF6600"/>
        </a:solidFill>
      </dgm:spPr>
      <dgm:t>
        <a:bodyPr/>
        <a:lstStyle/>
        <a:p>
          <a:pPr algn="l">
            <a:lnSpc>
              <a:spcPts val="2580"/>
            </a:lnSpc>
            <a:spcBef>
              <a:spcPts val="0"/>
            </a:spcBef>
            <a:spcAft>
              <a:spcPts val="0"/>
            </a:spcAft>
          </a:pPr>
          <a:r>
            <a:rPr lang="gu-IN" sz="2000" b="1" dirty="0" smtClean="0">
              <a:solidFill>
                <a:schemeClr val="tx1"/>
              </a:solidFill>
            </a:rPr>
            <a:t>સલામતી</a:t>
          </a:r>
          <a:r>
            <a:rPr lang="gu-IN" sz="2400" b="1" dirty="0" smtClean="0">
              <a:solidFill>
                <a:schemeClr val="tx1"/>
              </a:solidFill>
            </a:rPr>
            <a:t> </a:t>
          </a: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gu-IN" sz="1400" b="1" dirty="0" smtClean="0">
              <a:solidFill>
                <a:schemeClr val="tx1"/>
              </a:solidFill>
              <a:uFillTx/>
            </a:rPr>
            <a:t>ઘરની અંદર ડબ્બામાં, પથારી નીચે અથવા પાકીટમાં રાખેલા પૈસાની ચોરી/નુકશાન થઈ શકે છે. તેને પૂર જેવી કુદરતી</a:t>
          </a:r>
          <a:r>
            <a:rPr lang="en-US" sz="1400" b="1" dirty="0" smtClean="0">
              <a:solidFill>
                <a:schemeClr val="tx1"/>
              </a:solidFill>
              <a:uFillTx/>
            </a:rPr>
            <a:t> </a:t>
          </a:r>
          <a:r>
            <a:rPr lang="gu-IN" sz="1400" b="1" dirty="0" smtClean="0">
              <a:solidFill>
                <a:schemeClr val="tx1"/>
              </a:solidFill>
              <a:uFillTx/>
            </a:rPr>
            <a:t>આફતોના સમયે પણ નુકશાન થઈ શકે છે જ્યારે બેંકમાં પૈસા સલામત રહે છે.</a:t>
          </a:r>
          <a:r>
            <a:rPr lang="en-US" sz="1800" b="1" dirty="0" smtClean="0">
              <a:solidFill>
                <a:schemeClr val="tx1"/>
              </a:solidFill>
              <a:uFillTx/>
            </a:rPr>
            <a:t> </a:t>
          </a:r>
          <a:endParaRPr lang="en-IN" sz="1800" b="1" dirty="0" smtClean="0">
            <a:solidFill>
              <a:schemeClr val="tx1"/>
            </a:solidFill>
            <a:uFillTx/>
          </a:endParaRPr>
        </a:p>
      </dgm:t>
    </dgm:pt>
    <dgm:pt modelId="{17C0C160-FAA7-7B47-B9C4-139A19D2BB03}" type="parTrans" cxnId="{1F602566-0711-1844-82D4-124A4A8896A4}">
      <dgm:prSet/>
      <dgm:spPr/>
      <dgm:t>
        <a:bodyPr/>
        <a:lstStyle/>
        <a:p>
          <a:endParaRPr lang="en-US"/>
        </a:p>
      </dgm:t>
    </dgm:pt>
    <dgm:pt modelId="{AF99E72C-C45F-6D4D-8CF7-29E9BD029A96}" type="sibTrans" cxnId="{1F602566-0711-1844-82D4-124A4A8896A4}">
      <dgm:prSet/>
      <dgm:spPr/>
      <dgm:t>
        <a:bodyPr/>
        <a:lstStyle/>
        <a:p>
          <a:endParaRPr lang="en-US"/>
        </a:p>
      </dgm:t>
    </dgm:pt>
    <dgm:pt modelId="{8BF2D38C-6F3D-694C-879E-96C40A91B86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gu-IN" sz="2400" b="1" dirty="0" smtClean="0"/>
            <a:t>વિકાસ</a:t>
          </a:r>
          <a:endParaRPr lang="en-US" sz="1700" b="1" dirty="0" smtClean="0"/>
        </a:p>
        <a:p>
          <a:pPr algn="just">
            <a:spcAft>
              <a:spcPct val="35000"/>
            </a:spcAft>
          </a:pPr>
          <a:r>
            <a:rPr lang="gu-IN" sz="1450" b="1" dirty="0" smtClean="0">
              <a:uFillTx/>
            </a:rPr>
            <a:t>બેંક ખાતામાં રાખેલા પૈસા પર આપણને વ્યાજ મળે છે. તેનાથી પૈસામાં વધારો થાય છે.</a:t>
          </a:r>
          <a:r>
            <a:rPr lang="en-US" sz="1450" b="1" dirty="0" smtClean="0">
              <a:uFillTx/>
            </a:rPr>
            <a:t> </a:t>
          </a:r>
          <a:r>
            <a:rPr lang="gu-IN" sz="1450" b="1" dirty="0" smtClean="0">
              <a:uFillTx/>
            </a:rPr>
            <a:t>ઘરમાં રાખેલા પૈસામાં વધારો થતો નથી.</a:t>
          </a:r>
          <a:r>
            <a:rPr lang="en-US" sz="1450" b="1" dirty="0" smtClean="0">
              <a:uFillTx/>
            </a:rPr>
            <a:t>  </a:t>
          </a:r>
          <a:endParaRPr lang="en-US" sz="1450" b="1" dirty="0"/>
        </a:p>
      </dgm:t>
    </dgm:pt>
    <dgm:pt modelId="{FF1ED769-D772-9744-8790-59A766D77BB8}" type="parTrans" cxnId="{C63C8006-364F-344C-BA5E-68EB5385C649}">
      <dgm:prSet/>
      <dgm:spPr/>
      <dgm:t>
        <a:bodyPr/>
        <a:lstStyle/>
        <a:p>
          <a:endParaRPr lang="en-US"/>
        </a:p>
      </dgm:t>
    </dgm:pt>
    <dgm:pt modelId="{74303674-1982-D840-BC1D-4ABF4869E916}" type="sibTrans" cxnId="{C63C8006-364F-344C-BA5E-68EB5385C649}">
      <dgm:prSet/>
      <dgm:spPr/>
      <dgm:t>
        <a:bodyPr/>
        <a:lstStyle/>
        <a:p>
          <a:endParaRPr lang="en-US"/>
        </a:p>
      </dgm:t>
    </dgm:pt>
    <dgm:pt modelId="{2843607C-83D6-874A-A569-F14B28C2C915}">
      <dgm:prSet phldrT="[Text]" custT="1"/>
      <dgm:spPr>
        <a:solidFill>
          <a:srgbClr val="33CB2D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gu-IN" sz="2000" b="1" dirty="0" smtClean="0">
              <a:solidFill>
                <a:schemeClr val="tx1"/>
              </a:solidFill>
            </a:rPr>
            <a:t>લોન</a:t>
          </a:r>
          <a:endParaRPr lang="en-US" sz="2000" b="1" dirty="0" smtClean="0">
            <a:solidFill>
              <a:schemeClr val="tx1"/>
            </a:solidFill>
          </a:endParaRPr>
        </a:p>
        <a:p>
          <a:pPr algn="just">
            <a:lnSpc>
              <a:spcPts val="2220"/>
            </a:lnSpc>
            <a:spcAft>
              <a:spcPts val="0"/>
            </a:spcAft>
          </a:pPr>
          <a:r>
            <a:rPr lang="gu-IN" sz="1600" b="1" dirty="0" smtClean="0">
              <a:solidFill>
                <a:schemeClr val="tx1"/>
              </a:solidFill>
              <a:uFillTx/>
            </a:rPr>
            <a:t>આપણી બચત, થાપણો કે રીકરીંગ થાપણોને આધારે બેંક આપણી ઘર ખરીદી અથવા અભ્યાસ જેવી જરૂરીયાતો માટે લોન આપી શકે છે.</a:t>
          </a:r>
          <a:endParaRPr lang="en-US" sz="1600" b="1" dirty="0">
            <a:solidFill>
              <a:schemeClr val="tx1"/>
            </a:solidFill>
          </a:endParaRPr>
        </a:p>
      </dgm:t>
    </dgm:pt>
    <dgm:pt modelId="{1FF33DF3-2477-284F-A3BE-6E13F513B849}" type="parTrans" cxnId="{0306DDC7-9E2A-C449-B2BC-1C21EC60B404}">
      <dgm:prSet/>
      <dgm:spPr/>
      <dgm:t>
        <a:bodyPr/>
        <a:lstStyle/>
        <a:p>
          <a:endParaRPr lang="en-US"/>
        </a:p>
      </dgm:t>
    </dgm:pt>
    <dgm:pt modelId="{F041DB4C-E70F-D74D-9875-40D0F2C0DA7D}" type="sibTrans" cxnId="{0306DDC7-9E2A-C449-B2BC-1C21EC60B404}">
      <dgm:prSet/>
      <dgm:spPr/>
      <dgm:t>
        <a:bodyPr/>
        <a:lstStyle/>
        <a:p>
          <a:endParaRPr lang="en-US"/>
        </a:p>
      </dgm:t>
    </dgm:pt>
    <dgm:pt modelId="{F976FCDA-1798-DA41-A600-84412E3EC83C}" type="pres">
      <dgm:prSet presAssocID="{F59304B3-0886-6A47-9317-83B93A26D2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29CDD5F-D56E-4F42-A904-47E9EED65C3D}" type="pres">
      <dgm:prSet presAssocID="{F59304B3-0886-6A47-9317-83B93A26D26C}" presName="Name1" presStyleCnt="0"/>
      <dgm:spPr/>
    </dgm:pt>
    <dgm:pt modelId="{5C25C3A4-5CA4-C248-93BD-58670D32526D}" type="pres">
      <dgm:prSet presAssocID="{F59304B3-0886-6A47-9317-83B93A26D26C}" presName="cycle" presStyleCnt="0"/>
      <dgm:spPr/>
    </dgm:pt>
    <dgm:pt modelId="{B243730F-7D6D-9146-A535-3AF818734E4C}" type="pres">
      <dgm:prSet presAssocID="{F59304B3-0886-6A47-9317-83B93A26D26C}" presName="srcNode" presStyleLbl="node1" presStyleIdx="0" presStyleCnt="3"/>
      <dgm:spPr/>
    </dgm:pt>
    <dgm:pt modelId="{DBEF2F75-81D5-DF40-9541-0F5AD8EDCECD}" type="pres">
      <dgm:prSet presAssocID="{F59304B3-0886-6A47-9317-83B93A26D26C}" presName="conn" presStyleLbl="parChTrans1D2" presStyleIdx="0" presStyleCnt="1"/>
      <dgm:spPr/>
      <dgm:t>
        <a:bodyPr/>
        <a:lstStyle/>
        <a:p>
          <a:endParaRPr lang="en-US"/>
        </a:p>
      </dgm:t>
    </dgm:pt>
    <dgm:pt modelId="{613C9ADC-9CE8-8F48-B92D-FFA33F5A2F7C}" type="pres">
      <dgm:prSet presAssocID="{F59304B3-0886-6A47-9317-83B93A26D26C}" presName="extraNode" presStyleLbl="node1" presStyleIdx="0" presStyleCnt="3"/>
      <dgm:spPr/>
    </dgm:pt>
    <dgm:pt modelId="{F5A62775-B880-044D-866B-01CA6A68C2D9}" type="pres">
      <dgm:prSet presAssocID="{F59304B3-0886-6A47-9317-83B93A26D26C}" presName="dstNode" presStyleLbl="node1" presStyleIdx="0" presStyleCnt="3"/>
      <dgm:spPr/>
    </dgm:pt>
    <dgm:pt modelId="{750CD62D-B743-EA49-A1C4-2AAB06B6C448}" type="pres">
      <dgm:prSet presAssocID="{7832A16A-3CF4-F643-AE10-B83FBE81E2E1}" presName="text_1" presStyleLbl="node1" presStyleIdx="0" presStyleCnt="3" custScaleX="104432" custScaleY="120149" custLinFactNeighborY="37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47C22-491D-0848-AD72-FC3CB120789B}" type="pres">
      <dgm:prSet presAssocID="{7832A16A-3CF4-F643-AE10-B83FBE81E2E1}" presName="accent_1" presStyleCnt="0"/>
      <dgm:spPr/>
    </dgm:pt>
    <dgm:pt modelId="{1FC11CAE-3514-C44F-9A18-742D357D4BDE}" type="pres">
      <dgm:prSet presAssocID="{7832A16A-3CF4-F643-AE10-B83FBE81E2E1}" presName="accentRepeatNode" presStyleLbl="solidFgAcc1" presStyleIdx="0" presStyleCnt="3" custLinFactNeighborX="1057" custLinFactNeighborY="27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A38C258-E01C-E64E-86C3-1B837411012E}" type="pres">
      <dgm:prSet presAssocID="{8BF2D38C-6F3D-694C-879E-96C40A91B86A}" presName="text_2" presStyleLbl="node1" presStyleIdx="1" presStyleCnt="3" custScaleX="105168" custScaleY="118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52231-6BEA-5B4B-9FEB-60BACEA384D5}" type="pres">
      <dgm:prSet presAssocID="{8BF2D38C-6F3D-694C-879E-96C40A91B86A}" presName="accent_2" presStyleCnt="0"/>
      <dgm:spPr/>
    </dgm:pt>
    <dgm:pt modelId="{BB68F44B-1BBB-1746-9D70-81758DBDB9A6}" type="pres">
      <dgm:prSet presAssocID="{8BF2D38C-6F3D-694C-879E-96C40A91B86A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811CD1E-2ACF-1F4A-B37F-932307E721C5}" type="pres">
      <dgm:prSet presAssocID="{2843607C-83D6-874A-A569-F14B28C2C915}" presName="text_3" presStyleLbl="node1" presStyleIdx="2" presStyleCnt="3" custScaleX="105012" custScaleY="112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1B8D8-A754-254B-AE2C-C86F30F30628}" type="pres">
      <dgm:prSet presAssocID="{2843607C-83D6-874A-A569-F14B28C2C915}" presName="accent_3" presStyleCnt="0"/>
      <dgm:spPr/>
    </dgm:pt>
    <dgm:pt modelId="{B60ACB99-99B1-8A4A-9293-87664D132CCF}" type="pres">
      <dgm:prSet presAssocID="{2843607C-83D6-874A-A569-F14B28C2C915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306DDC7-9E2A-C449-B2BC-1C21EC60B404}" srcId="{F59304B3-0886-6A47-9317-83B93A26D26C}" destId="{2843607C-83D6-874A-A569-F14B28C2C915}" srcOrd="2" destOrd="0" parTransId="{1FF33DF3-2477-284F-A3BE-6E13F513B849}" sibTransId="{F041DB4C-E70F-D74D-9875-40D0F2C0DA7D}"/>
    <dgm:cxn modelId="{5C982128-4472-6847-91B2-3A9D1F61F58B}" type="presOf" srcId="{F59304B3-0886-6A47-9317-83B93A26D26C}" destId="{F976FCDA-1798-DA41-A600-84412E3EC83C}" srcOrd="0" destOrd="0" presId="urn:microsoft.com/office/officeart/2008/layout/VerticalCurvedList"/>
    <dgm:cxn modelId="{2015994E-6FEB-7742-8B41-4EE70C364563}" type="presOf" srcId="{7832A16A-3CF4-F643-AE10-B83FBE81E2E1}" destId="{750CD62D-B743-EA49-A1C4-2AAB06B6C448}" srcOrd="0" destOrd="0" presId="urn:microsoft.com/office/officeart/2008/layout/VerticalCurvedList"/>
    <dgm:cxn modelId="{E0733760-5E4D-104B-82EA-F4DD6BA3337B}" type="presOf" srcId="{AF99E72C-C45F-6D4D-8CF7-29E9BD029A96}" destId="{DBEF2F75-81D5-DF40-9541-0F5AD8EDCECD}" srcOrd="0" destOrd="0" presId="urn:microsoft.com/office/officeart/2008/layout/VerticalCurvedList"/>
    <dgm:cxn modelId="{C50B0D55-1001-634F-A168-2AEEA7D0738E}" type="presOf" srcId="{8BF2D38C-6F3D-694C-879E-96C40A91B86A}" destId="{EA38C258-E01C-E64E-86C3-1B837411012E}" srcOrd="0" destOrd="0" presId="urn:microsoft.com/office/officeart/2008/layout/VerticalCurvedList"/>
    <dgm:cxn modelId="{B02F6071-CC1F-2141-871A-77473262598E}" type="presOf" srcId="{2843607C-83D6-874A-A569-F14B28C2C915}" destId="{9811CD1E-2ACF-1F4A-B37F-932307E721C5}" srcOrd="0" destOrd="0" presId="urn:microsoft.com/office/officeart/2008/layout/VerticalCurvedList"/>
    <dgm:cxn modelId="{1F602566-0711-1844-82D4-124A4A8896A4}" srcId="{F59304B3-0886-6A47-9317-83B93A26D26C}" destId="{7832A16A-3CF4-F643-AE10-B83FBE81E2E1}" srcOrd="0" destOrd="0" parTransId="{17C0C160-FAA7-7B47-B9C4-139A19D2BB03}" sibTransId="{AF99E72C-C45F-6D4D-8CF7-29E9BD029A96}"/>
    <dgm:cxn modelId="{C63C8006-364F-344C-BA5E-68EB5385C649}" srcId="{F59304B3-0886-6A47-9317-83B93A26D26C}" destId="{8BF2D38C-6F3D-694C-879E-96C40A91B86A}" srcOrd="1" destOrd="0" parTransId="{FF1ED769-D772-9744-8790-59A766D77BB8}" sibTransId="{74303674-1982-D840-BC1D-4ABF4869E916}"/>
    <dgm:cxn modelId="{0B87526C-DD77-F547-A347-BA38AA2AE205}" type="presParOf" srcId="{F976FCDA-1798-DA41-A600-84412E3EC83C}" destId="{129CDD5F-D56E-4F42-A904-47E9EED65C3D}" srcOrd="0" destOrd="0" presId="urn:microsoft.com/office/officeart/2008/layout/VerticalCurvedList"/>
    <dgm:cxn modelId="{BA31FEAE-1AE2-7242-BDA0-40E53290F2A0}" type="presParOf" srcId="{129CDD5F-D56E-4F42-A904-47E9EED65C3D}" destId="{5C25C3A4-5CA4-C248-93BD-58670D32526D}" srcOrd="0" destOrd="0" presId="urn:microsoft.com/office/officeart/2008/layout/VerticalCurvedList"/>
    <dgm:cxn modelId="{FF113444-27DA-5E42-BFE1-98B9A006058B}" type="presParOf" srcId="{5C25C3A4-5CA4-C248-93BD-58670D32526D}" destId="{B243730F-7D6D-9146-A535-3AF818734E4C}" srcOrd="0" destOrd="0" presId="urn:microsoft.com/office/officeart/2008/layout/VerticalCurvedList"/>
    <dgm:cxn modelId="{2A793C9C-B29A-0347-A533-D6C32F6097B5}" type="presParOf" srcId="{5C25C3A4-5CA4-C248-93BD-58670D32526D}" destId="{DBEF2F75-81D5-DF40-9541-0F5AD8EDCECD}" srcOrd="1" destOrd="0" presId="urn:microsoft.com/office/officeart/2008/layout/VerticalCurvedList"/>
    <dgm:cxn modelId="{9FDD6D13-794F-254E-B90B-7944BD3F9F62}" type="presParOf" srcId="{5C25C3A4-5CA4-C248-93BD-58670D32526D}" destId="{613C9ADC-9CE8-8F48-B92D-FFA33F5A2F7C}" srcOrd="2" destOrd="0" presId="urn:microsoft.com/office/officeart/2008/layout/VerticalCurvedList"/>
    <dgm:cxn modelId="{8EF85B8E-532A-8647-95BE-D7158593B35C}" type="presParOf" srcId="{5C25C3A4-5CA4-C248-93BD-58670D32526D}" destId="{F5A62775-B880-044D-866B-01CA6A68C2D9}" srcOrd="3" destOrd="0" presId="urn:microsoft.com/office/officeart/2008/layout/VerticalCurvedList"/>
    <dgm:cxn modelId="{AADF84C9-72BB-5C41-9E7B-B8519C1B5750}" type="presParOf" srcId="{129CDD5F-D56E-4F42-A904-47E9EED65C3D}" destId="{750CD62D-B743-EA49-A1C4-2AAB06B6C448}" srcOrd="1" destOrd="0" presId="urn:microsoft.com/office/officeart/2008/layout/VerticalCurvedList"/>
    <dgm:cxn modelId="{E6B0BA21-48C5-1F41-8EB8-E2C2AA495E3A}" type="presParOf" srcId="{129CDD5F-D56E-4F42-A904-47E9EED65C3D}" destId="{C9047C22-491D-0848-AD72-FC3CB120789B}" srcOrd="2" destOrd="0" presId="urn:microsoft.com/office/officeart/2008/layout/VerticalCurvedList"/>
    <dgm:cxn modelId="{DB030AE3-B36B-3146-9251-2BD708AA4312}" type="presParOf" srcId="{C9047C22-491D-0848-AD72-FC3CB120789B}" destId="{1FC11CAE-3514-C44F-9A18-742D357D4BDE}" srcOrd="0" destOrd="0" presId="urn:microsoft.com/office/officeart/2008/layout/VerticalCurvedList"/>
    <dgm:cxn modelId="{F022314A-AA66-5B44-ACB9-BF352CEF1BA8}" type="presParOf" srcId="{129CDD5F-D56E-4F42-A904-47E9EED65C3D}" destId="{EA38C258-E01C-E64E-86C3-1B837411012E}" srcOrd="3" destOrd="0" presId="urn:microsoft.com/office/officeart/2008/layout/VerticalCurvedList"/>
    <dgm:cxn modelId="{87453A00-15B4-5546-B0B6-8A38257A8FA0}" type="presParOf" srcId="{129CDD5F-D56E-4F42-A904-47E9EED65C3D}" destId="{58052231-6BEA-5B4B-9FEB-60BACEA384D5}" srcOrd="4" destOrd="0" presId="urn:microsoft.com/office/officeart/2008/layout/VerticalCurvedList"/>
    <dgm:cxn modelId="{D75BF038-931C-FF43-8A0D-27DEDCE2F047}" type="presParOf" srcId="{58052231-6BEA-5B4B-9FEB-60BACEA384D5}" destId="{BB68F44B-1BBB-1746-9D70-81758DBDB9A6}" srcOrd="0" destOrd="0" presId="urn:microsoft.com/office/officeart/2008/layout/VerticalCurvedList"/>
    <dgm:cxn modelId="{49094812-A3EA-2D42-94D8-F91D3F90E7E8}" type="presParOf" srcId="{129CDD5F-D56E-4F42-A904-47E9EED65C3D}" destId="{9811CD1E-2ACF-1F4A-B37F-932307E721C5}" srcOrd="5" destOrd="0" presId="urn:microsoft.com/office/officeart/2008/layout/VerticalCurvedList"/>
    <dgm:cxn modelId="{2F632D93-A758-4947-A507-E823709D4D28}" type="presParOf" srcId="{129CDD5F-D56E-4F42-A904-47E9EED65C3D}" destId="{1E31B8D8-A754-254B-AE2C-C86F30F30628}" srcOrd="6" destOrd="0" presId="urn:microsoft.com/office/officeart/2008/layout/VerticalCurvedList"/>
    <dgm:cxn modelId="{9CF6203C-063F-A048-8928-B5FF935B8F42}" type="presParOf" srcId="{1E31B8D8-A754-254B-AE2C-C86F30F30628}" destId="{B60ACB99-99B1-8A4A-9293-87664D132CC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3079C-3938-A44A-A5E9-2B88E874C875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F65CA3-9771-EE46-85AB-BBF7F84F1FF4}">
      <dgm:prSet custT="1"/>
      <dgm:spPr/>
      <dgm:t>
        <a:bodyPr/>
        <a:lstStyle/>
        <a:p>
          <a:pPr rtl="0"/>
          <a:r>
            <a:rPr lang="gu-IN" sz="1400" dirty="0" smtClean="0"/>
            <a:t>કેવાયસી એ ખાતું ખોલતી વખતે બેંક દ્વારા ગ્રાહકની ઓળખ અને સરનામાની માહિતી મેળવવાની પ્રક્રિયા છે.</a:t>
          </a:r>
          <a:r>
            <a:rPr lang="en-US" sz="1400" dirty="0" smtClean="0"/>
            <a:t> </a:t>
          </a:r>
          <a:endParaRPr lang="en-US" sz="1400" dirty="0"/>
        </a:p>
      </dgm:t>
    </dgm:pt>
    <dgm:pt modelId="{2219BF0A-B4AA-4B4F-B160-DBE6F0B26EF5}" type="parTrans" cxnId="{23B72F6E-EB20-FD44-AC41-F6BB7A5C711F}">
      <dgm:prSet/>
      <dgm:spPr/>
      <dgm:t>
        <a:bodyPr/>
        <a:lstStyle/>
        <a:p>
          <a:endParaRPr lang="en-US"/>
        </a:p>
      </dgm:t>
    </dgm:pt>
    <dgm:pt modelId="{1E40352B-8745-3C4F-8634-680829A836BF}" type="sibTrans" cxnId="{23B72F6E-EB20-FD44-AC41-F6BB7A5C711F}">
      <dgm:prSet/>
      <dgm:spPr/>
      <dgm:t>
        <a:bodyPr/>
        <a:lstStyle/>
        <a:p>
          <a:endParaRPr lang="en-US"/>
        </a:p>
      </dgm:t>
    </dgm:pt>
    <dgm:pt modelId="{5DB91935-8174-8747-9DD2-AA944D1D31F6}">
      <dgm:prSet/>
      <dgm:spPr/>
      <dgm:t>
        <a:bodyPr/>
        <a:lstStyle/>
        <a:p>
          <a:pPr rtl="0"/>
          <a:r>
            <a:rPr lang="gu-IN" dirty="0" smtClean="0"/>
            <a:t>સત્તાવાર રીતે માન્ય દસ્તાવેજો</a:t>
          </a:r>
          <a:r>
            <a:rPr lang="en-US" dirty="0" smtClean="0"/>
            <a:t>: a) </a:t>
          </a:r>
          <a:r>
            <a:rPr lang="gu-IN" dirty="0" smtClean="0"/>
            <a:t>પાસપોર્ટ</a:t>
          </a:r>
          <a:r>
            <a:rPr lang="en-US" dirty="0" smtClean="0"/>
            <a:t>, b) </a:t>
          </a:r>
          <a:r>
            <a:rPr lang="gu-IN" dirty="0" smtClean="0"/>
            <a:t>ડ્રાઇવિંગ લાઇસન્સ</a:t>
          </a:r>
          <a:r>
            <a:rPr lang="en-US" dirty="0" smtClean="0"/>
            <a:t>,</a:t>
          </a:r>
          <a:r>
            <a:rPr lang="gu-IN" dirty="0" smtClean="0"/>
            <a:t> </a:t>
          </a:r>
          <a:r>
            <a:rPr lang="en-US" dirty="0" smtClean="0"/>
            <a:t>c) </a:t>
          </a:r>
          <a:r>
            <a:rPr lang="gu-IN" dirty="0" smtClean="0"/>
            <a:t> </a:t>
          </a:r>
          <a:r>
            <a:rPr lang="gu-IN" b="1" dirty="0" smtClean="0"/>
            <a:t>મતદાર ઓળખ કાર્ડ</a:t>
          </a:r>
          <a:r>
            <a:rPr lang="en-US" dirty="0" smtClean="0"/>
            <a:t>, d) </a:t>
          </a:r>
          <a:r>
            <a:rPr lang="gu-IN" dirty="0" smtClean="0"/>
            <a:t>પાન કાર્ડ</a:t>
          </a:r>
          <a:r>
            <a:rPr lang="en-US" dirty="0" smtClean="0"/>
            <a:t>, e)</a:t>
          </a:r>
          <a:r>
            <a:rPr lang="gu-IN" dirty="0" smtClean="0"/>
            <a:t> </a:t>
          </a:r>
          <a:r>
            <a:rPr lang="gu-IN" b="1" dirty="0" smtClean="0"/>
            <a:t>આધાર કાર્ડ</a:t>
          </a:r>
          <a:r>
            <a:rPr lang="en-US" dirty="0" smtClean="0"/>
            <a:t> , f)</a:t>
          </a:r>
          <a:r>
            <a:rPr lang="gu-IN" dirty="0" smtClean="0"/>
            <a:t> નરેગા</a:t>
          </a:r>
          <a:r>
            <a:rPr lang="gu-IN" b="1" dirty="0" smtClean="0"/>
            <a:t> કાર્ડ</a:t>
          </a:r>
          <a:r>
            <a:rPr lang="en-US" dirty="0" smtClean="0"/>
            <a:t>. </a:t>
          </a:r>
          <a:endParaRPr lang="en-US" dirty="0"/>
        </a:p>
      </dgm:t>
    </dgm:pt>
    <dgm:pt modelId="{494E6DEA-4677-4A40-AD99-CE879577D61E}" type="parTrans" cxnId="{A1E8C161-7291-254B-90A8-0E59DE549AEC}">
      <dgm:prSet/>
      <dgm:spPr/>
      <dgm:t>
        <a:bodyPr/>
        <a:lstStyle/>
        <a:p>
          <a:endParaRPr lang="en-US"/>
        </a:p>
      </dgm:t>
    </dgm:pt>
    <dgm:pt modelId="{1580C2A1-DB41-C447-8227-FF16A01EE4BE}" type="sibTrans" cxnId="{A1E8C161-7291-254B-90A8-0E59DE549AEC}">
      <dgm:prSet/>
      <dgm:spPr/>
      <dgm:t>
        <a:bodyPr/>
        <a:lstStyle/>
        <a:p>
          <a:endParaRPr lang="en-US"/>
        </a:p>
      </dgm:t>
    </dgm:pt>
    <dgm:pt modelId="{495B987D-FEBC-FE46-8ECC-DB91BE0731C1}">
      <dgm:prSet custT="1"/>
      <dgm:spPr/>
      <dgm:t>
        <a:bodyPr/>
        <a:lstStyle/>
        <a:p>
          <a:pPr rtl="0"/>
          <a:r>
            <a:rPr lang="gu-IN" sz="1400" dirty="0" smtClean="0"/>
            <a:t>જો આ દસ્તાવેજોમાં સરનામાનો ઉલ્લેખ હશે તો, તેને સરનામાના પૂરાવા તરીકે પણ સ્વીકારવામાં આવશે</a:t>
          </a:r>
          <a:r>
            <a:rPr lang="en-US" sz="1000" dirty="0" smtClean="0"/>
            <a:t>. </a:t>
          </a:r>
          <a:endParaRPr lang="en-US" sz="1000" dirty="0"/>
        </a:p>
      </dgm:t>
    </dgm:pt>
    <dgm:pt modelId="{6098730B-AB2B-1644-A0B3-2BD436B0FA66}" type="parTrans" cxnId="{D980B2DD-A5E0-374B-9A80-8C6F7B1675E3}">
      <dgm:prSet/>
      <dgm:spPr/>
      <dgm:t>
        <a:bodyPr/>
        <a:lstStyle/>
        <a:p>
          <a:endParaRPr lang="en-US"/>
        </a:p>
      </dgm:t>
    </dgm:pt>
    <dgm:pt modelId="{7DA169A5-09FA-F444-8341-B1BC5C59B266}" type="sibTrans" cxnId="{D980B2DD-A5E0-374B-9A80-8C6F7B1675E3}">
      <dgm:prSet/>
      <dgm:spPr/>
      <dgm:t>
        <a:bodyPr/>
        <a:lstStyle/>
        <a:p>
          <a:endParaRPr lang="en-US"/>
        </a:p>
      </dgm:t>
    </dgm:pt>
    <dgm:pt modelId="{FE41DAEE-2FF1-E64F-AB7A-E0FBE2162A23}">
      <dgm:prSet/>
      <dgm:spPr>
        <a:solidFill>
          <a:srgbClr val="FF2600"/>
        </a:solidFill>
      </dgm:spPr>
      <dgm:t>
        <a:bodyPr/>
        <a:lstStyle/>
        <a:p>
          <a:pPr rtl="0"/>
          <a:r>
            <a:rPr lang="en-US" dirty="0" smtClean="0"/>
            <a:t>1</a:t>
          </a:r>
          <a:endParaRPr lang="en-US" dirty="0"/>
        </a:p>
      </dgm:t>
    </dgm:pt>
    <dgm:pt modelId="{AD123811-B8AC-BC49-B744-50B79B1ED046}" type="parTrans" cxnId="{111D1C56-82E9-E548-A2C5-E7F0D3A73775}">
      <dgm:prSet/>
      <dgm:spPr/>
      <dgm:t>
        <a:bodyPr/>
        <a:lstStyle/>
        <a:p>
          <a:endParaRPr lang="en-US"/>
        </a:p>
      </dgm:t>
    </dgm:pt>
    <dgm:pt modelId="{FF100F8A-D678-FE4D-A631-4220E2698C06}" type="sibTrans" cxnId="{111D1C56-82E9-E548-A2C5-E7F0D3A73775}">
      <dgm:prSet/>
      <dgm:spPr/>
      <dgm:t>
        <a:bodyPr/>
        <a:lstStyle/>
        <a:p>
          <a:endParaRPr lang="en-US"/>
        </a:p>
      </dgm:t>
    </dgm:pt>
    <dgm:pt modelId="{57445648-C32A-7F45-962B-3DDDA37CBAB2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dirty="0" smtClean="0"/>
            <a:t>2</a:t>
          </a:r>
          <a:endParaRPr lang="en-US" dirty="0"/>
        </a:p>
      </dgm:t>
    </dgm:pt>
    <dgm:pt modelId="{C2E5B230-AE7E-6B42-B223-4C06FC115644}" type="parTrans" cxnId="{3CE35E25-7ED2-BC4F-A153-FEA12808EF8C}">
      <dgm:prSet/>
      <dgm:spPr/>
      <dgm:t>
        <a:bodyPr/>
        <a:lstStyle/>
        <a:p>
          <a:endParaRPr lang="en-US"/>
        </a:p>
      </dgm:t>
    </dgm:pt>
    <dgm:pt modelId="{E097BA50-46D9-D84A-A37A-E924D08DB442}" type="sibTrans" cxnId="{3CE35E25-7ED2-BC4F-A153-FEA12808EF8C}">
      <dgm:prSet/>
      <dgm:spPr/>
      <dgm:t>
        <a:bodyPr/>
        <a:lstStyle/>
        <a:p>
          <a:endParaRPr lang="en-US"/>
        </a:p>
      </dgm:t>
    </dgm:pt>
    <dgm:pt modelId="{754EC69D-8190-7242-97B4-F27F7D589F7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3</a:t>
          </a:r>
          <a:endParaRPr lang="en-US" dirty="0"/>
        </a:p>
      </dgm:t>
    </dgm:pt>
    <dgm:pt modelId="{34A8E5F6-5C8F-DA46-8F27-0FE1AAE1011F}" type="parTrans" cxnId="{BA79109B-5B84-6346-A235-955BAEC3C903}">
      <dgm:prSet/>
      <dgm:spPr/>
      <dgm:t>
        <a:bodyPr/>
        <a:lstStyle/>
        <a:p>
          <a:endParaRPr lang="en-US"/>
        </a:p>
      </dgm:t>
    </dgm:pt>
    <dgm:pt modelId="{2CDF3D35-C348-BE46-BCBE-2953C2A64F0F}" type="sibTrans" cxnId="{BA79109B-5B84-6346-A235-955BAEC3C903}">
      <dgm:prSet/>
      <dgm:spPr/>
      <dgm:t>
        <a:bodyPr/>
        <a:lstStyle/>
        <a:p>
          <a:endParaRPr lang="en-US"/>
        </a:p>
      </dgm:t>
    </dgm:pt>
    <dgm:pt modelId="{39314CC0-6378-DF4E-9894-E43583137673}" type="pres">
      <dgm:prSet presAssocID="{D6A3079C-3938-A44A-A5E9-2B88E874C87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45793D-009C-5C4C-AFC2-56CF6130853B}" type="pres">
      <dgm:prSet presAssocID="{FE41DAEE-2FF1-E64F-AB7A-E0FBE2162A23}" presName="composite" presStyleCnt="0"/>
      <dgm:spPr/>
    </dgm:pt>
    <dgm:pt modelId="{20282175-C0E7-AF4B-8380-06BB21F582F7}" type="pres">
      <dgm:prSet presAssocID="{FE41DAEE-2FF1-E64F-AB7A-E0FBE2162A2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4F234-2B81-914A-A2EB-E191D9F51E89}" type="pres">
      <dgm:prSet presAssocID="{FE41DAEE-2FF1-E64F-AB7A-E0FBE2162A23}" presName="descendantText" presStyleLbl="alignAcc1" presStyleIdx="0" presStyleCnt="3" custScaleY="126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BBE25-D18D-A647-99A4-3314BEFAE1BC}" type="pres">
      <dgm:prSet presAssocID="{FF100F8A-D678-FE4D-A631-4220E2698C06}" presName="sp" presStyleCnt="0"/>
      <dgm:spPr/>
    </dgm:pt>
    <dgm:pt modelId="{608E07C1-C02B-FE45-A2E8-C3C9519A74A9}" type="pres">
      <dgm:prSet presAssocID="{57445648-C32A-7F45-962B-3DDDA37CBAB2}" presName="composite" presStyleCnt="0"/>
      <dgm:spPr/>
    </dgm:pt>
    <dgm:pt modelId="{6A73E090-6D01-7246-8D29-6B46FFC43A88}" type="pres">
      <dgm:prSet presAssocID="{57445648-C32A-7F45-962B-3DDDA37CBA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2DD2C-2578-8643-9650-852727928216}" type="pres">
      <dgm:prSet presAssocID="{57445648-C32A-7F45-962B-3DDDA37CBAB2}" presName="descendantText" presStyleLbl="alignAcc1" presStyleIdx="1" presStyleCnt="3" custScaleY="143290" custLinFactNeighborY="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E3533-D5AB-A741-814D-C89580667DFE}" type="pres">
      <dgm:prSet presAssocID="{E097BA50-46D9-D84A-A37A-E924D08DB442}" presName="sp" presStyleCnt="0"/>
      <dgm:spPr/>
    </dgm:pt>
    <dgm:pt modelId="{181A64DE-E64B-894D-88F0-E6A3F816B43D}" type="pres">
      <dgm:prSet presAssocID="{754EC69D-8190-7242-97B4-F27F7D589F7E}" presName="composite" presStyleCnt="0"/>
      <dgm:spPr/>
    </dgm:pt>
    <dgm:pt modelId="{F537B76B-DC28-BF4F-8157-960B4F4950B4}" type="pres">
      <dgm:prSet presAssocID="{754EC69D-8190-7242-97B4-F27F7D589F7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99B3D-BB83-674C-A4A1-652064A6D596}" type="pres">
      <dgm:prSet presAssocID="{754EC69D-8190-7242-97B4-F27F7D589F7E}" presName="descendantText" presStyleLbl="alignAcc1" presStyleIdx="2" presStyleCnt="3" custScaleY="125872" custLinFactNeighborY="60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FE80C4-CB1F-8B4C-B35F-BE712519C98E}" type="presOf" srcId="{FE41DAEE-2FF1-E64F-AB7A-E0FBE2162A23}" destId="{20282175-C0E7-AF4B-8380-06BB21F582F7}" srcOrd="0" destOrd="0" presId="urn:microsoft.com/office/officeart/2005/8/layout/chevron2"/>
    <dgm:cxn modelId="{05E6A843-2EA8-DF4D-B1CE-D072F1036A79}" type="presOf" srcId="{0BF65CA3-9771-EE46-85AB-BBF7F84F1FF4}" destId="{5C14F234-2B81-914A-A2EB-E191D9F51E89}" srcOrd="0" destOrd="0" presId="urn:microsoft.com/office/officeart/2005/8/layout/chevron2"/>
    <dgm:cxn modelId="{111D1C56-82E9-E548-A2C5-E7F0D3A73775}" srcId="{D6A3079C-3938-A44A-A5E9-2B88E874C875}" destId="{FE41DAEE-2FF1-E64F-AB7A-E0FBE2162A23}" srcOrd="0" destOrd="0" parTransId="{AD123811-B8AC-BC49-B744-50B79B1ED046}" sibTransId="{FF100F8A-D678-FE4D-A631-4220E2698C06}"/>
    <dgm:cxn modelId="{335B8F01-DBB4-BF42-B661-5903CA973314}" type="presOf" srcId="{D6A3079C-3938-A44A-A5E9-2B88E874C875}" destId="{39314CC0-6378-DF4E-9894-E43583137673}" srcOrd="0" destOrd="0" presId="urn:microsoft.com/office/officeart/2005/8/layout/chevron2"/>
    <dgm:cxn modelId="{D980B2DD-A5E0-374B-9A80-8C6F7B1675E3}" srcId="{754EC69D-8190-7242-97B4-F27F7D589F7E}" destId="{495B987D-FEBC-FE46-8ECC-DB91BE0731C1}" srcOrd="0" destOrd="0" parTransId="{6098730B-AB2B-1644-A0B3-2BD436B0FA66}" sibTransId="{7DA169A5-09FA-F444-8341-B1BC5C59B266}"/>
    <dgm:cxn modelId="{3CE35E25-7ED2-BC4F-A153-FEA12808EF8C}" srcId="{D6A3079C-3938-A44A-A5E9-2B88E874C875}" destId="{57445648-C32A-7F45-962B-3DDDA37CBAB2}" srcOrd="1" destOrd="0" parTransId="{C2E5B230-AE7E-6B42-B223-4C06FC115644}" sibTransId="{E097BA50-46D9-D84A-A37A-E924D08DB442}"/>
    <dgm:cxn modelId="{BA79109B-5B84-6346-A235-955BAEC3C903}" srcId="{D6A3079C-3938-A44A-A5E9-2B88E874C875}" destId="{754EC69D-8190-7242-97B4-F27F7D589F7E}" srcOrd="2" destOrd="0" parTransId="{34A8E5F6-5C8F-DA46-8F27-0FE1AAE1011F}" sibTransId="{2CDF3D35-C348-BE46-BCBE-2953C2A64F0F}"/>
    <dgm:cxn modelId="{20DE9017-F391-094B-9B51-DCFD7F90C482}" type="presOf" srcId="{5DB91935-8174-8747-9DD2-AA944D1D31F6}" destId="{CE52DD2C-2578-8643-9650-852727928216}" srcOrd="0" destOrd="0" presId="urn:microsoft.com/office/officeart/2005/8/layout/chevron2"/>
    <dgm:cxn modelId="{0B725A33-8662-2B47-96F1-5455470CEB2D}" type="presOf" srcId="{57445648-C32A-7F45-962B-3DDDA37CBAB2}" destId="{6A73E090-6D01-7246-8D29-6B46FFC43A88}" srcOrd="0" destOrd="0" presId="urn:microsoft.com/office/officeart/2005/8/layout/chevron2"/>
    <dgm:cxn modelId="{AB8525A1-29EB-DB46-B1E8-2643ADFE4E9A}" type="presOf" srcId="{495B987D-FEBC-FE46-8ECC-DB91BE0731C1}" destId="{36B99B3D-BB83-674C-A4A1-652064A6D596}" srcOrd="0" destOrd="0" presId="urn:microsoft.com/office/officeart/2005/8/layout/chevron2"/>
    <dgm:cxn modelId="{780D8632-F871-7C44-9EEA-B284ECC1622C}" type="presOf" srcId="{754EC69D-8190-7242-97B4-F27F7D589F7E}" destId="{F537B76B-DC28-BF4F-8157-960B4F4950B4}" srcOrd="0" destOrd="0" presId="urn:microsoft.com/office/officeart/2005/8/layout/chevron2"/>
    <dgm:cxn modelId="{23B72F6E-EB20-FD44-AC41-F6BB7A5C711F}" srcId="{FE41DAEE-2FF1-E64F-AB7A-E0FBE2162A23}" destId="{0BF65CA3-9771-EE46-85AB-BBF7F84F1FF4}" srcOrd="0" destOrd="0" parTransId="{2219BF0A-B4AA-4B4F-B160-DBE6F0B26EF5}" sibTransId="{1E40352B-8745-3C4F-8634-680829A836BF}"/>
    <dgm:cxn modelId="{A1E8C161-7291-254B-90A8-0E59DE549AEC}" srcId="{57445648-C32A-7F45-962B-3DDDA37CBAB2}" destId="{5DB91935-8174-8747-9DD2-AA944D1D31F6}" srcOrd="0" destOrd="0" parTransId="{494E6DEA-4677-4A40-AD99-CE879577D61E}" sibTransId="{1580C2A1-DB41-C447-8227-FF16A01EE4BE}"/>
    <dgm:cxn modelId="{F8285DF9-F604-DD48-B53C-DC46471735CC}" type="presParOf" srcId="{39314CC0-6378-DF4E-9894-E43583137673}" destId="{F645793D-009C-5C4C-AFC2-56CF6130853B}" srcOrd="0" destOrd="0" presId="urn:microsoft.com/office/officeart/2005/8/layout/chevron2"/>
    <dgm:cxn modelId="{58A6DA16-02DF-3D48-BF20-C29BF7F8EEE6}" type="presParOf" srcId="{F645793D-009C-5C4C-AFC2-56CF6130853B}" destId="{20282175-C0E7-AF4B-8380-06BB21F582F7}" srcOrd="0" destOrd="0" presId="urn:microsoft.com/office/officeart/2005/8/layout/chevron2"/>
    <dgm:cxn modelId="{3BE7CDEB-0B42-A44A-9F30-44E51F8E008D}" type="presParOf" srcId="{F645793D-009C-5C4C-AFC2-56CF6130853B}" destId="{5C14F234-2B81-914A-A2EB-E191D9F51E89}" srcOrd="1" destOrd="0" presId="urn:microsoft.com/office/officeart/2005/8/layout/chevron2"/>
    <dgm:cxn modelId="{7995D4D3-A79D-BD45-9084-11D750DB9FFF}" type="presParOf" srcId="{39314CC0-6378-DF4E-9894-E43583137673}" destId="{EBBBBE25-D18D-A647-99A4-3314BEFAE1BC}" srcOrd="1" destOrd="0" presId="urn:microsoft.com/office/officeart/2005/8/layout/chevron2"/>
    <dgm:cxn modelId="{593ADDD5-5A3D-E74A-BEAA-905EE9E950A4}" type="presParOf" srcId="{39314CC0-6378-DF4E-9894-E43583137673}" destId="{608E07C1-C02B-FE45-A2E8-C3C9519A74A9}" srcOrd="2" destOrd="0" presId="urn:microsoft.com/office/officeart/2005/8/layout/chevron2"/>
    <dgm:cxn modelId="{6DCD1316-D428-C34A-83F8-F7928030E5DC}" type="presParOf" srcId="{608E07C1-C02B-FE45-A2E8-C3C9519A74A9}" destId="{6A73E090-6D01-7246-8D29-6B46FFC43A88}" srcOrd="0" destOrd="0" presId="urn:microsoft.com/office/officeart/2005/8/layout/chevron2"/>
    <dgm:cxn modelId="{CA89CB70-93BB-BC46-83C5-BAF3C26D3BC9}" type="presParOf" srcId="{608E07C1-C02B-FE45-A2E8-C3C9519A74A9}" destId="{CE52DD2C-2578-8643-9650-852727928216}" srcOrd="1" destOrd="0" presId="urn:microsoft.com/office/officeart/2005/8/layout/chevron2"/>
    <dgm:cxn modelId="{2A93ED17-0EFE-C744-AF08-9FB7EA31FA1B}" type="presParOf" srcId="{39314CC0-6378-DF4E-9894-E43583137673}" destId="{AE0E3533-D5AB-A741-814D-C89580667DFE}" srcOrd="3" destOrd="0" presId="urn:microsoft.com/office/officeart/2005/8/layout/chevron2"/>
    <dgm:cxn modelId="{41EA1690-9001-6C44-B025-72EFEAC515B4}" type="presParOf" srcId="{39314CC0-6378-DF4E-9894-E43583137673}" destId="{181A64DE-E64B-894D-88F0-E6A3F816B43D}" srcOrd="4" destOrd="0" presId="urn:microsoft.com/office/officeart/2005/8/layout/chevron2"/>
    <dgm:cxn modelId="{063FCA6C-6386-974D-89D9-7B927A010765}" type="presParOf" srcId="{181A64DE-E64B-894D-88F0-E6A3F816B43D}" destId="{F537B76B-DC28-BF4F-8157-960B4F4950B4}" srcOrd="0" destOrd="0" presId="urn:microsoft.com/office/officeart/2005/8/layout/chevron2"/>
    <dgm:cxn modelId="{0273B43E-B8F1-284A-8F70-B76B90C4EC5C}" type="presParOf" srcId="{181A64DE-E64B-894D-88F0-E6A3F816B43D}" destId="{36B99B3D-BB83-674C-A4A1-652064A6D59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F2F75-81D5-DF40-9541-0F5AD8EDCECD}">
      <dsp:nvSpPr>
        <dsp:cNvPr id="0" name=""/>
        <dsp:cNvSpPr/>
      </dsp:nvSpPr>
      <dsp:spPr>
        <a:xfrm>
          <a:off x="-6481325" y="-980161"/>
          <a:ext cx="7627539" cy="7627539"/>
        </a:xfrm>
        <a:prstGeom prst="blockArc">
          <a:avLst>
            <a:gd name="adj1" fmla="val 18900000"/>
            <a:gd name="adj2" fmla="val 2700000"/>
            <a:gd name="adj3" fmla="val 283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CD62D-B743-EA49-A1C4-2AAB06B6C448}">
      <dsp:nvSpPr>
        <dsp:cNvPr id="0" name=""/>
        <dsp:cNvSpPr/>
      </dsp:nvSpPr>
      <dsp:spPr>
        <a:xfrm>
          <a:off x="577752" y="495399"/>
          <a:ext cx="6287504" cy="1361820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9671" tIns="50800" rIns="50800" bIns="50800" numCol="1" spcCol="1270" anchor="ctr" anchorCtr="0">
          <a:noAutofit/>
        </a:bodyPr>
        <a:lstStyle/>
        <a:p>
          <a:pPr lvl="0" algn="l" defTabSz="889000">
            <a:lnSpc>
              <a:spcPts val="2580"/>
            </a:lnSpc>
            <a:spcBef>
              <a:spcPct val="0"/>
            </a:spcBef>
            <a:spcAft>
              <a:spcPts val="0"/>
            </a:spcAft>
          </a:pPr>
          <a:r>
            <a:rPr lang="gu-IN" sz="2000" b="1" kern="1200" dirty="0" smtClean="0">
              <a:solidFill>
                <a:schemeClr val="tx1"/>
              </a:solidFill>
            </a:rPr>
            <a:t>સલામતી</a:t>
          </a:r>
          <a:r>
            <a:rPr lang="gu-IN" sz="2400" b="1" kern="1200" dirty="0" smtClean="0">
              <a:solidFill>
                <a:schemeClr val="tx1"/>
              </a:solidFill>
            </a:rPr>
            <a:t> 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gu-IN" sz="1400" b="1" kern="1200" dirty="0" smtClean="0">
              <a:solidFill>
                <a:schemeClr val="tx1"/>
              </a:solidFill>
              <a:uFillTx/>
            </a:rPr>
            <a:t>ઘરની અંદર ડબ્બામાં, પથારી નીચે અથવા પાકીટમાં રાખેલા પૈસાની ચોરી/નુકશાન થઈ શકે છે. તેને પૂર જેવી કુદરતી</a:t>
          </a:r>
          <a:r>
            <a:rPr lang="en-US" sz="1400" b="1" kern="1200" dirty="0" smtClean="0">
              <a:solidFill>
                <a:schemeClr val="tx1"/>
              </a:solidFill>
              <a:uFillTx/>
            </a:rPr>
            <a:t> </a:t>
          </a:r>
          <a:r>
            <a:rPr lang="gu-IN" sz="1400" b="1" kern="1200" dirty="0" smtClean="0">
              <a:solidFill>
                <a:schemeClr val="tx1"/>
              </a:solidFill>
              <a:uFillTx/>
            </a:rPr>
            <a:t>આફતોના સમયે પણ નુકશાન થઈ શકે છે જ્યારે બેંકમાં પૈસા સલામત રહે છે.</a:t>
          </a:r>
          <a:r>
            <a:rPr lang="en-US" sz="1800" b="1" kern="1200" dirty="0" smtClean="0">
              <a:solidFill>
                <a:schemeClr val="tx1"/>
              </a:solidFill>
              <a:uFillTx/>
            </a:rPr>
            <a:t> </a:t>
          </a:r>
          <a:endParaRPr lang="en-IN" sz="1800" b="1" kern="1200" dirty="0" smtClean="0">
            <a:solidFill>
              <a:schemeClr val="tx1"/>
            </a:solidFill>
            <a:uFillTx/>
          </a:endParaRPr>
        </a:p>
      </dsp:txBody>
      <dsp:txXfrm>
        <a:off x="577752" y="495399"/>
        <a:ext cx="6287504" cy="1361820"/>
      </dsp:txXfrm>
    </dsp:sp>
    <dsp:sp modelId="{1FC11CAE-3514-C44F-9A18-742D357D4BDE}">
      <dsp:nvSpPr>
        <dsp:cNvPr id="0" name=""/>
        <dsp:cNvSpPr/>
      </dsp:nvSpPr>
      <dsp:spPr>
        <a:xfrm>
          <a:off x="17744" y="464145"/>
          <a:ext cx="1416804" cy="14168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8C258-E01C-E64E-86C3-1B837411012E}">
      <dsp:nvSpPr>
        <dsp:cNvPr id="0" name=""/>
        <dsp:cNvSpPr/>
      </dsp:nvSpPr>
      <dsp:spPr>
        <a:xfrm>
          <a:off x="978249" y="2162020"/>
          <a:ext cx="5898517" cy="13431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967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gu-IN" sz="2400" b="1" kern="1200" dirty="0" smtClean="0"/>
            <a:t>વિકાસ</a:t>
          </a:r>
          <a:endParaRPr lang="en-US" sz="1700" b="1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u-IN" sz="1450" b="1" kern="1200" dirty="0" smtClean="0">
              <a:uFillTx/>
            </a:rPr>
            <a:t>બેંક ખાતામાં રાખેલા પૈસા પર આપણને વ્યાજ મળે છે. તેનાથી પૈસામાં વધારો થાય છે.</a:t>
          </a:r>
          <a:r>
            <a:rPr lang="en-US" sz="1450" b="1" kern="1200" dirty="0" smtClean="0">
              <a:uFillTx/>
            </a:rPr>
            <a:t> </a:t>
          </a:r>
          <a:r>
            <a:rPr lang="gu-IN" sz="1450" b="1" kern="1200" dirty="0" smtClean="0">
              <a:uFillTx/>
            </a:rPr>
            <a:t>ઘરમાં રાખેલા પૈસામાં વધારો થતો નથી.</a:t>
          </a:r>
          <a:r>
            <a:rPr lang="en-US" sz="1450" b="1" kern="1200" dirty="0" smtClean="0">
              <a:uFillTx/>
            </a:rPr>
            <a:t>  </a:t>
          </a:r>
          <a:endParaRPr lang="en-US" sz="1450" b="1" kern="1200" dirty="0"/>
        </a:p>
      </dsp:txBody>
      <dsp:txXfrm>
        <a:off x="978249" y="2162020"/>
        <a:ext cx="5898517" cy="1343175"/>
      </dsp:txXfrm>
    </dsp:sp>
    <dsp:sp modelId="{BB68F44B-1BBB-1746-9D70-81758DBDB9A6}">
      <dsp:nvSpPr>
        <dsp:cNvPr id="0" name=""/>
        <dsp:cNvSpPr/>
      </dsp:nvSpPr>
      <dsp:spPr>
        <a:xfrm>
          <a:off x="414775" y="2125206"/>
          <a:ext cx="1416804" cy="141680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1CD1E-2ACF-1F4A-B37F-932307E721C5}">
      <dsp:nvSpPr>
        <dsp:cNvPr id="0" name=""/>
        <dsp:cNvSpPr/>
      </dsp:nvSpPr>
      <dsp:spPr>
        <a:xfrm>
          <a:off x="560292" y="3894568"/>
          <a:ext cx="6322424" cy="1278410"/>
        </a:xfrm>
        <a:prstGeom prst="rect">
          <a:avLst/>
        </a:prstGeom>
        <a:solidFill>
          <a:srgbClr val="33CB2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967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gu-IN" sz="2000" b="1" kern="1200" dirty="0" smtClean="0">
              <a:solidFill>
                <a:schemeClr val="tx1"/>
              </a:solidFill>
            </a:rPr>
            <a:t>લોન</a:t>
          </a:r>
          <a:endParaRPr lang="en-US" sz="2000" b="1" kern="1200" dirty="0" smtClean="0">
            <a:solidFill>
              <a:schemeClr val="tx1"/>
            </a:solidFill>
          </a:endParaRPr>
        </a:p>
        <a:p>
          <a:pPr lvl="0" algn="just" defTabSz="889000">
            <a:lnSpc>
              <a:spcPts val="2220"/>
            </a:lnSpc>
            <a:spcBef>
              <a:spcPct val="0"/>
            </a:spcBef>
            <a:spcAft>
              <a:spcPts val="0"/>
            </a:spcAft>
          </a:pPr>
          <a:r>
            <a:rPr lang="gu-IN" sz="1600" b="1" kern="1200" dirty="0" smtClean="0">
              <a:solidFill>
                <a:schemeClr val="tx1"/>
              </a:solidFill>
              <a:uFillTx/>
            </a:rPr>
            <a:t>આપણી બચત, થાપણો કે રીકરીંગ થાપણોને આધારે બેંક આપણી ઘર ખરીદી અથવા અભ્યાસ જેવી જરૂરીયાતો માટે લોન આપી શકે છે.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560292" y="3894568"/>
        <a:ext cx="6322424" cy="1278410"/>
      </dsp:txXfrm>
    </dsp:sp>
    <dsp:sp modelId="{B60ACB99-99B1-8A4A-9293-87664D132CCF}">
      <dsp:nvSpPr>
        <dsp:cNvPr id="0" name=""/>
        <dsp:cNvSpPr/>
      </dsp:nvSpPr>
      <dsp:spPr>
        <a:xfrm>
          <a:off x="2768" y="3825371"/>
          <a:ext cx="1416804" cy="141680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82175-C0E7-AF4B-8380-06BB21F582F7}">
      <dsp:nvSpPr>
        <dsp:cNvPr id="0" name=""/>
        <dsp:cNvSpPr/>
      </dsp:nvSpPr>
      <dsp:spPr>
        <a:xfrm rot="5400000">
          <a:off x="-119413" y="190791"/>
          <a:ext cx="796089" cy="557262"/>
        </a:xfrm>
        <a:prstGeom prst="chevron">
          <a:avLst/>
        </a:prstGeom>
        <a:solidFill>
          <a:srgbClr val="FF26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</a:t>
          </a:r>
          <a:endParaRPr lang="en-US" sz="1500" kern="1200" dirty="0"/>
        </a:p>
      </dsp:txBody>
      <dsp:txXfrm rot="-5400000">
        <a:off x="1" y="350008"/>
        <a:ext cx="557262" cy="238827"/>
      </dsp:txXfrm>
    </dsp:sp>
    <dsp:sp modelId="{5C14F234-2B81-914A-A2EB-E191D9F51E89}">
      <dsp:nvSpPr>
        <dsp:cNvPr id="0" name=""/>
        <dsp:cNvSpPr/>
      </dsp:nvSpPr>
      <dsp:spPr>
        <a:xfrm rot="5400000">
          <a:off x="3167072" y="-2605716"/>
          <a:ext cx="652028" cy="5871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u-IN" sz="1400" kern="1200" dirty="0" smtClean="0"/>
            <a:t>કેવાયસી એ ખાતું ખોલતી વખતે બેંક દ્વારા ગ્રાહકની ઓળખ અને સરનામાની માહિતી મેળવવાની પ્રક્રિયા છે.</a:t>
          </a:r>
          <a:r>
            <a:rPr lang="en-US" sz="1400" kern="1200" dirty="0" smtClean="0"/>
            <a:t> </a:t>
          </a:r>
          <a:endParaRPr lang="en-US" sz="1400" kern="1200" dirty="0"/>
        </a:p>
      </dsp:txBody>
      <dsp:txXfrm rot="-5400000">
        <a:off x="557263" y="35922"/>
        <a:ext cx="5839818" cy="588370"/>
      </dsp:txXfrm>
    </dsp:sp>
    <dsp:sp modelId="{6A73E090-6D01-7246-8D29-6B46FFC43A88}">
      <dsp:nvSpPr>
        <dsp:cNvPr id="0" name=""/>
        <dsp:cNvSpPr/>
      </dsp:nvSpPr>
      <dsp:spPr>
        <a:xfrm rot="5400000">
          <a:off x="-119413" y="931705"/>
          <a:ext cx="796089" cy="557262"/>
        </a:xfrm>
        <a:prstGeom prst="chevron">
          <a:avLst/>
        </a:prstGeom>
        <a:solidFill>
          <a:srgbClr val="0000FF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</a:t>
          </a:r>
          <a:endParaRPr lang="en-US" sz="1500" kern="1200" dirty="0"/>
        </a:p>
      </dsp:txBody>
      <dsp:txXfrm rot="-5400000">
        <a:off x="1" y="1090922"/>
        <a:ext cx="557262" cy="238827"/>
      </dsp:txXfrm>
    </dsp:sp>
    <dsp:sp modelId="{CE52DD2C-2578-8643-9650-852727928216}">
      <dsp:nvSpPr>
        <dsp:cNvPr id="0" name=""/>
        <dsp:cNvSpPr/>
      </dsp:nvSpPr>
      <dsp:spPr>
        <a:xfrm rot="5400000">
          <a:off x="3122353" y="-1864005"/>
          <a:ext cx="741465" cy="5871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u-IN" sz="1400" kern="1200" dirty="0" smtClean="0"/>
            <a:t>સત્તાવાર રીતે માન્ય દસ્તાવેજો</a:t>
          </a:r>
          <a:r>
            <a:rPr lang="en-US" sz="1400" kern="1200" dirty="0" smtClean="0"/>
            <a:t>: a) </a:t>
          </a:r>
          <a:r>
            <a:rPr lang="gu-IN" sz="1400" kern="1200" dirty="0" smtClean="0"/>
            <a:t>પાસપોર્ટ</a:t>
          </a:r>
          <a:r>
            <a:rPr lang="en-US" sz="1400" kern="1200" dirty="0" smtClean="0"/>
            <a:t>, b) </a:t>
          </a:r>
          <a:r>
            <a:rPr lang="gu-IN" sz="1400" kern="1200" dirty="0" smtClean="0"/>
            <a:t>ડ્રાઇવિંગ લાઇસન્સ</a:t>
          </a:r>
          <a:r>
            <a:rPr lang="en-US" sz="1400" kern="1200" dirty="0" smtClean="0"/>
            <a:t>,</a:t>
          </a:r>
          <a:r>
            <a:rPr lang="gu-IN" sz="1400" kern="1200" dirty="0" smtClean="0"/>
            <a:t> </a:t>
          </a:r>
          <a:r>
            <a:rPr lang="en-US" sz="1400" kern="1200" dirty="0" smtClean="0"/>
            <a:t>c) </a:t>
          </a:r>
          <a:r>
            <a:rPr lang="gu-IN" sz="1400" kern="1200" dirty="0" smtClean="0"/>
            <a:t> </a:t>
          </a:r>
          <a:r>
            <a:rPr lang="gu-IN" sz="1400" b="1" kern="1200" dirty="0" smtClean="0"/>
            <a:t>મતદાર ઓળખ કાર્ડ</a:t>
          </a:r>
          <a:r>
            <a:rPr lang="en-US" sz="1400" kern="1200" dirty="0" smtClean="0"/>
            <a:t>, d) </a:t>
          </a:r>
          <a:r>
            <a:rPr lang="gu-IN" sz="1400" kern="1200" dirty="0" smtClean="0"/>
            <a:t>પાન કાર્ડ</a:t>
          </a:r>
          <a:r>
            <a:rPr lang="en-US" sz="1400" kern="1200" dirty="0" smtClean="0"/>
            <a:t>, e)</a:t>
          </a:r>
          <a:r>
            <a:rPr lang="gu-IN" sz="1400" kern="1200" dirty="0" smtClean="0"/>
            <a:t> </a:t>
          </a:r>
          <a:r>
            <a:rPr lang="gu-IN" sz="1400" b="1" kern="1200" dirty="0" smtClean="0"/>
            <a:t>આધાર કાર્ડ</a:t>
          </a:r>
          <a:r>
            <a:rPr lang="en-US" sz="1400" kern="1200" dirty="0" smtClean="0"/>
            <a:t> , f)</a:t>
          </a:r>
          <a:r>
            <a:rPr lang="gu-IN" sz="1400" kern="1200" dirty="0" smtClean="0"/>
            <a:t> નરેગા</a:t>
          </a:r>
          <a:r>
            <a:rPr lang="gu-IN" sz="1400" b="1" kern="1200" dirty="0" smtClean="0"/>
            <a:t> કાર્ડ</a:t>
          </a:r>
          <a:r>
            <a:rPr lang="en-US" sz="1400" kern="1200" dirty="0" smtClean="0"/>
            <a:t>. </a:t>
          </a:r>
          <a:endParaRPr lang="en-US" sz="1400" kern="1200" dirty="0"/>
        </a:p>
      </dsp:txBody>
      <dsp:txXfrm rot="-5400000">
        <a:off x="557263" y="737280"/>
        <a:ext cx="5835452" cy="669075"/>
      </dsp:txXfrm>
    </dsp:sp>
    <dsp:sp modelId="{F537B76B-DC28-BF4F-8157-960B4F4950B4}">
      <dsp:nvSpPr>
        <dsp:cNvPr id="0" name=""/>
        <dsp:cNvSpPr/>
      </dsp:nvSpPr>
      <dsp:spPr>
        <a:xfrm rot="5400000">
          <a:off x="-119413" y="1627555"/>
          <a:ext cx="796089" cy="557262"/>
        </a:xfrm>
        <a:prstGeom prst="chevron">
          <a:avLst/>
        </a:prstGeom>
        <a:solidFill>
          <a:schemeClr val="accent3">
            <a:lumMod val="5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</a:t>
          </a:r>
          <a:endParaRPr lang="en-US" sz="1500" kern="1200" dirty="0"/>
        </a:p>
      </dsp:txBody>
      <dsp:txXfrm rot="-5400000">
        <a:off x="1" y="1786772"/>
        <a:ext cx="557262" cy="238827"/>
      </dsp:txXfrm>
    </dsp:sp>
    <dsp:sp modelId="{36B99B3D-BB83-674C-A4A1-652064A6D596}">
      <dsp:nvSpPr>
        <dsp:cNvPr id="0" name=""/>
        <dsp:cNvSpPr/>
      </dsp:nvSpPr>
      <dsp:spPr>
        <a:xfrm rot="5400000">
          <a:off x="3167418" y="-1137667"/>
          <a:ext cx="651334" cy="5871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u-IN" sz="1400" kern="1200" dirty="0" smtClean="0"/>
            <a:t>જો આ દસ્તાવેજોમાં સરનામાનો ઉલ્લેખ હશે તો, તેને સરનામાના પૂરાવા તરીકે પણ સ્વીકારવામાં આવશે</a:t>
          </a:r>
          <a:r>
            <a:rPr lang="en-US" sz="1000" kern="1200" dirty="0" smtClean="0"/>
            <a:t>. </a:t>
          </a:r>
          <a:endParaRPr lang="en-US" sz="1000" kern="1200" dirty="0"/>
        </a:p>
      </dsp:txBody>
      <dsp:txXfrm rot="-5400000">
        <a:off x="557262" y="1504285"/>
        <a:ext cx="5839851" cy="587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5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2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77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4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6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52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8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4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0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CE8C-8A0D-814E-BCE9-C66607F9F107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36C0F-9059-C348-937A-B4A9FB55A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3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3.jp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2.jp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76107"/>
            <a:ext cx="4667988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Snip Same Side Corner Rectangle 4"/>
          <p:cNvSpPr/>
          <p:nvPr/>
        </p:nvSpPr>
        <p:spPr>
          <a:xfrm rot="10800000">
            <a:off x="5635216" y="-1"/>
            <a:ext cx="964627" cy="1095733"/>
          </a:xfrm>
          <a:prstGeom prst="snip2SameRect">
            <a:avLst/>
          </a:prstGeom>
          <a:solidFill>
            <a:srgbClr val="57FF18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66329" y="1436284"/>
            <a:ext cx="2685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gu-IN" dirty="0" smtClean="0"/>
              <a:t>એવી વસ્તુ ખરીદવા માટે કે જે નિયમિત આવકમાંથી ન ખરીદી શકાય.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887028" y="554965"/>
            <a:ext cx="3866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b="1" dirty="0" smtClean="0">
                <a:solidFill>
                  <a:schemeClr val="bg1"/>
                </a:solidFill>
              </a:rPr>
              <a:t>બચત શા </a:t>
            </a:r>
            <a:r>
              <a:rPr lang="gu-IN" sz="2800" b="1" dirty="0">
                <a:solidFill>
                  <a:schemeClr val="bg1"/>
                </a:solidFill>
              </a:rPr>
              <a:t>માટે જરૂરી </a:t>
            </a:r>
            <a:r>
              <a:rPr lang="gu-IN" sz="2800" b="1" dirty="0" smtClean="0">
                <a:solidFill>
                  <a:schemeClr val="bg1"/>
                </a:solidFill>
              </a:rPr>
              <a:t>છે 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endParaRPr lang="en-IN" sz="2800" dirty="0">
              <a:solidFill>
                <a:schemeClr val="bg1"/>
              </a:solidFill>
            </a:endParaRPr>
          </a:p>
        </p:txBody>
      </p:sp>
      <p:pic>
        <p:nvPicPr>
          <p:cNvPr id="9" name="Picture 8" descr="free-60-icons-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7" y="1462986"/>
            <a:ext cx="719813" cy="7198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58652" y="1413156"/>
            <a:ext cx="2599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u-IN" dirty="0"/>
              <a:t>અણધાર્યા ખર્ચાઓ જેવાકે</a:t>
            </a:r>
          </a:p>
          <a:p>
            <a:r>
              <a:rPr lang="gu-IN" dirty="0"/>
              <a:t>માંદગી, અકસ્માત, </a:t>
            </a:r>
            <a:r>
              <a:rPr lang="gu-IN" dirty="0" smtClean="0"/>
              <a:t>મૃત્યુ, આફત</a:t>
            </a:r>
            <a:endParaRPr lang="en-IN" dirty="0"/>
          </a:p>
        </p:txBody>
      </p:sp>
      <p:pic>
        <p:nvPicPr>
          <p:cNvPr id="11" name="Picture 10" descr="free-60-icons-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030" y="1495482"/>
            <a:ext cx="719813" cy="719813"/>
          </a:xfrm>
          <a:prstGeom prst="rect">
            <a:avLst/>
          </a:prstGeom>
        </p:spPr>
      </p:pic>
      <p:pic>
        <p:nvPicPr>
          <p:cNvPr id="12" name="Picture 11" descr="free-60-icons-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67" y="1423302"/>
            <a:ext cx="832885" cy="8328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66329" y="2430451"/>
            <a:ext cx="2685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u-IN" dirty="0" smtClean="0"/>
              <a:t>પોતાનું ઘર </a:t>
            </a:r>
            <a:r>
              <a:rPr lang="gu-IN" dirty="0"/>
              <a:t>ખરીદવું, </a:t>
            </a:r>
            <a:r>
              <a:rPr lang="gu-IN" dirty="0" smtClean="0"/>
              <a:t>ઉચ્ચ અભ્યાસ જેવા </a:t>
            </a:r>
            <a:r>
              <a:rPr lang="gu-IN" dirty="0"/>
              <a:t>મોટા ખર્ચાઓ </a:t>
            </a:r>
            <a:r>
              <a:rPr lang="gu-IN" dirty="0" smtClean="0"/>
              <a:t>ને પહોંચી વળવા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226568" y="2459249"/>
            <a:ext cx="27357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gu-IN" dirty="0" smtClean="0"/>
              <a:t>ઘડપણમાં અથવા જ્યારે ન કમાઈ શકીએ ત્યારે જરૂરીયાતોને પહોંચી</a:t>
            </a:r>
            <a:r>
              <a:rPr lang="en-US" dirty="0" smtClean="0"/>
              <a:t> </a:t>
            </a:r>
            <a:r>
              <a:rPr lang="gu-IN" dirty="0" smtClean="0"/>
              <a:t>વળવા</a:t>
            </a:r>
            <a:r>
              <a:rPr lang="en-US" dirty="0" smtClean="0"/>
              <a:t>.</a:t>
            </a:r>
            <a:r>
              <a:rPr lang="en-IN" dirty="0" smtClean="0"/>
              <a:t> </a:t>
            </a:r>
            <a:endParaRPr lang="en-IN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664" y="2430452"/>
            <a:ext cx="1197220" cy="910928"/>
          </a:xfrm>
          <a:prstGeom prst="rect">
            <a:avLst/>
          </a:prstGeom>
        </p:spPr>
      </p:pic>
      <p:pic>
        <p:nvPicPr>
          <p:cNvPr id="18" name="Picture 17" descr="free-60-icons-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7" y="2572094"/>
            <a:ext cx="719813" cy="71981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-8433" y="3673956"/>
            <a:ext cx="4667988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2940" y="3778306"/>
            <a:ext cx="4491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b="1" dirty="0" smtClean="0">
                <a:solidFill>
                  <a:srgbClr val="FFFFFF"/>
                </a:solidFill>
              </a:rPr>
              <a:t>શા માટે બચત બેંકમાં કરવી </a:t>
            </a:r>
            <a:r>
              <a:rPr lang="en-US" sz="2800" b="1" dirty="0" smtClean="0">
                <a:solidFill>
                  <a:srgbClr val="FFFFFF"/>
                </a:solidFill>
              </a:rPr>
              <a:t>?</a:t>
            </a:r>
            <a:endParaRPr lang="en-IN" sz="2800" dirty="0">
              <a:solidFill>
                <a:srgbClr val="FFFFFF"/>
              </a:solidFill>
            </a:endParaRPr>
          </a:p>
        </p:txBody>
      </p:sp>
      <p:graphicFrame>
        <p:nvGraphicFramePr>
          <p:cNvPr id="32" name="Diagram 31"/>
          <p:cNvGraphicFramePr/>
          <p:nvPr>
            <p:extLst>
              <p:ext uri="{D42A27DB-BD31-4B8C-83A1-F6EECF244321}">
                <p14:modId xmlns:p14="http://schemas.microsoft.com/office/powerpoint/2010/main" val="1733507018"/>
              </p:ext>
            </p:extLst>
          </p:nvPr>
        </p:nvGraphicFramePr>
        <p:xfrm>
          <a:off x="-27697" y="4238782"/>
          <a:ext cx="6885486" cy="5667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2824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1902768"/>
              </p:ext>
            </p:extLst>
          </p:nvPr>
        </p:nvGraphicFramePr>
        <p:xfrm>
          <a:off x="230670" y="1115879"/>
          <a:ext cx="6428910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-61461" y="233589"/>
            <a:ext cx="4912921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3013" y="360574"/>
            <a:ext cx="3951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b="1" dirty="0" smtClean="0">
                <a:solidFill>
                  <a:srgbClr val="FFFFFF"/>
                </a:solidFill>
              </a:rPr>
              <a:t>નો યોર કસ્ટમર</a:t>
            </a:r>
            <a:r>
              <a:rPr lang="en-US" sz="2800" b="1" dirty="0" smtClean="0">
                <a:solidFill>
                  <a:srgbClr val="FFFFFF"/>
                </a:solidFill>
              </a:rPr>
              <a:t> (</a:t>
            </a:r>
            <a:r>
              <a:rPr lang="gu-IN" sz="2800" b="1" dirty="0" smtClean="0">
                <a:solidFill>
                  <a:srgbClr val="FFFFFF"/>
                </a:solidFill>
              </a:rPr>
              <a:t>કેવાયસી</a:t>
            </a:r>
            <a:r>
              <a:rPr lang="en-US" sz="2800" b="1" dirty="0" smtClean="0">
                <a:solidFill>
                  <a:srgbClr val="FFFFFF"/>
                </a:solidFill>
              </a:rPr>
              <a:t>)</a:t>
            </a:r>
            <a:endParaRPr lang="en-IN" sz="28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6184" y="7848109"/>
            <a:ext cx="6872483" cy="10771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021" y="7948794"/>
            <a:ext cx="6656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u-IN" sz="2000" b="1" dirty="0" smtClean="0">
                <a:solidFill>
                  <a:schemeClr val="tx2">
                    <a:lumMod val="50000"/>
                  </a:schemeClr>
                </a:solidFill>
              </a:rPr>
              <a:t>*સત્તાવાર </a:t>
            </a:r>
            <a:r>
              <a:rPr lang="gu-IN" sz="2000" b="1" dirty="0">
                <a:solidFill>
                  <a:schemeClr val="tx2">
                    <a:lumMod val="50000"/>
                  </a:schemeClr>
                </a:solidFill>
              </a:rPr>
              <a:t>દસ્તાવેજો ના હોય તો</a:t>
            </a:r>
            <a:r>
              <a:rPr lang="en-US" sz="2000" b="1" dirty="0" smtClean="0"/>
              <a:t> - </a:t>
            </a:r>
            <a:endParaRPr lang="en-US" sz="1400" b="1" dirty="0"/>
          </a:p>
          <a:p>
            <a:r>
              <a:rPr lang="gu-IN" sz="1600" b="1" dirty="0">
                <a:solidFill>
                  <a:schemeClr val="tx2">
                    <a:lumMod val="50000"/>
                  </a:schemeClr>
                </a:solidFill>
              </a:rPr>
              <a:t>હાલનો ફોટો અને બેંક અધિકારીની સમક્ષ સહી/અંગૂઠો </a:t>
            </a:r>
            <a:r>
              <a:rPr lang="gu-IN" sz="1600" b="1" dirty="0" smtClean="0">
                <a:solidFill>
                  <a:schemeClr val="tx2">
                    <a:lumMod val="50000"/>
                  </a:schemeClr>
                </a:solidFill>
              </a:rPr>
              <a:t>કરી ચોક્કસ મર્યાદા સાથેનું </a:t>
            </a:r>
            <a:r>
              <a:rPr lang="gu-IN" sz="1600" b="1" dirty="0">
                <a:solidFill>
                  <a:schemeClr val="tx2">
                    <a:lumMod val="50000"/>
                  </a:schemeClr>
                </a:solidFill>
              </a:rPr>
              <a:t>“લઘુ ખાતું” ખોલાવી શકાય છે</a:t>
            </a:r>
            <a:r>
              <a:rPr lang="gu-IN" sz="16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-9348" y="8925215"/>
            <a:ext cx="6867348" cy="94870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u-IN" sz="1600" dirty="0"/>
              <a:t>સગીર ખાતાના કિસ્સામાં ૧૮ વર્ષ પૂરા થયે (પુખ્ત ઉમરે), કેવાયસી દસ્તાવેજો રજૂ </a:t>
            </a:r>
            <a:r>
              <a:rPr lang="gu-IN" sz="1600" dirty="0" smtClean="0"/>
              <a:t>કરવા.</a:t>
            </a:r>
            <a:endParaRPr lang="en-US" sz="1600" dirty="0"/>
          </a:p>
        </p:txBody>
      </p:sp>
      <p:pic>
        <p:nvPicPr>
          <p:cNvPr id="13" name="Picture 12" descr="Indian_Passport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7" y="3697115"/>
            <a:ext cx="763914" cy="1315531"/>
          </a:xfrm>
          <a:prstGeom prst="rect">
            <a:avLst/>
          </a:prstGeom>
        </p:spPr>
      </p:pic>
      <p:pic>
        <p:nvPicPr>
          <p:cNvPr id="14" name="Picture 13" descr="PAN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99" y="5580505"/>
            <a:ext cx="1696788" cy="1274950"/>
          </a:xfrm>
          <a:prstGeom prst="rect">
            <a:avLst/>
          </a:prstGeom>
        </p:spPr>
      </p:pic>
      <p:pic>
        <p:nvPicPr>
          <p:cNvPr id="16" name="Picture 15" descr="TIE-profile-placeholder_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881" y="3466614"/>
            <a:ext cx="883288" cy="1536031"/>
          </a:xfrm>
          <a:prstGeom prst="rect">
            <a:avLst/>
          </a:prstGeom>
        </p:spPr>
      </p:pic>
      <p:pic>
        <p:nvPicPr>
          <p:cNvPr id="17" name="Picture 16" descr="Voter_ID_Card_Rachana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625" y="5271695"/>
            <a:ext cx="1075900" cy="1775734"/>
          </a:xfrm>
          <a:prstGeom prst="rect">
            <a:avLst/>
          </a:prstGeom>
        </p:spPr>
      </p:pic>
      <p:pic>
        <p:nvPicPr>
          <p:cNvPr id="18" name="Picture 17" descr="generated-aadhar-card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1" y="5365707"/>
            <a:ext cx="1631523" cy="1775734"/>
          </a:xfrm>
          <a:prstGeom prst="rect">
            <a:avLst/>
          </a:prstGeom>
        </p:spPr>
      </p:pic>
      <p:pic>
        <p:nvPicPr>
          <p:cNvPr id="19" name="Picture 18" descr="MNREGA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944" y="3689449"/>
            <a:ext cx="1048649" cy="1369479"/>
          </a:xfrm>
          <a:prstGeom prst="rect">
            <a:avLst/>
          </a:prstGeom>
        </p:spPr>
      </p:pic>
      <p:pic>
        <p:nvPicPr>
          <p:cNvPr id="20" name="Picture 19" descr="Licens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44" y="3672324"/>
            <a:ext cx="1618533" cy="11747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1507" y="5082273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 smtClean="0"/>
              <a:t>પાસપોર્ટ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57427" y="5108898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/>
              <a:t>નરેગા કાર્ડ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81217" y="5050189"/>
            <a:ext cx="1686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/>
              <a:t>ડ્રાઇવિંગ લાઇસન્સ</a:t>
            </a:r>
            <a:endParaRPr lang="en-US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46113" y="4984251"/>
            <a:ext cx="599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 smtClean="0"/>
              <a:t>ફોટો*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66639" y="7183020"/>
            <a:ext cx="1127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/>
              <a:t>આધાર કાર્ડ</a:t>
            </a:r>
            <a:endParaRPr lang="en-US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825371" y="7145477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/>
              <a:t>પાન કાર્ડ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236946" y="7177561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600" b="1" dirty="0"/>
              <a:t>મતદાર કાર્ડ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2239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1461" y="274341"/>
            <a:ext cx="4667988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1349" y="353200"/>
            <a:ext cx="2874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dirty="0" smtClean="0">
                <a:solidFill>
                  <a:srgbClr val="FFFFFF"/>
                </a:solidFill>
              </a:rPr>
              <a:t>બેંક ખાતાના પ્રકાર</a:t>
            </a:r>
            <a:endParaRPr lang="en-IN" sz="2800" dirty="0">
              <a:solidFill>
                <a:srgbClr val="FFFFFF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5556" y="1065998"/>
            <a:ext cx="3140357" cy="2917555"/>
          </a:xfrm>
          <a:prstGeom prst="roundRect">
            <a:avLst/>
          </a:prstGeom>
          <a:solidFill>
            <a:srgbClr val="FF2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9709" y="1085228"/>
            <a:ext cx="29847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gu-IN" sz="2800" b="1" dirty="0" smtClean="0">
                <a:solidFill>
                  <a:srgbClr val="FFFF00"/>
                </a:solidFill>
              </a:rPr>
              <a:t>બચત ખાતું</a:t>
            </a:r>
            <a:r>
              <a:rPr lang="en-US" sz="2800" b="1" dirty="0" smtClean="0">
                <a:solidFill>
                  <a:srgbClr val="FFFF00"/>
                </a:solidFill>
              </a:rPr>
              <a:t> </a:t>
            </a:r>
            <a:endParaRPr lang="gu-IN" sz="2800" b="1" dirty="0" smtClean="0">
              <a:solidFill>
                <a:srgbClr val="FFFF00"/>
              </a:solidFill>
            </a:endParaRPr>
          </a:p>
          <a:p>
            <a:pPr lvl="0"/>
            <a:endParaRPr lang="en-IN" sz="1600" dirty="0" smtClean="0">
              <a:solidFill>
                <a:srgbClr val="FFFF00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ખાતા</a:t>
            </a:r>
            <a:r>
              <a:rPr lang="gu-IN" b="1" dirty="0">
                <a:solidFill>
                  <a:schemeClr val="bg1"/>
                </a:solidFill>
              </a:rPr>
              <a:t>માં</a:t>
            </a:r>
            <a:r>
              <a:rPr lang="gu-IN" b="1" dirty="0" smtClean="0">
                <a:solidFill>
                  <a:schemeClr val="bg1"/>
                </a:solidFill>
              </a:rPr>
              <a:t> જમા </a:t>
            </a:r>
            <a:r>
              <a:rPr lang="gu-IN" b="1" dirty="0">
                <a:solidFill>
                  <a:schemeClr val="bg1"/>
                </a:solidFill>
              </a:rPr>
              <a:t>અને ઉપાળ માટેની સગવળતા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en-IN" b="1" dirty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ગ્રાહકોને પાસબુક, ચેકબુક વિગેરે</a:t>
            </a:r>
            <a:r>
              <a:rPr lang="en-US" b="1" dirty="0" smtClean="0">
                <a:solidFill>
                  <a:schemeClr val="bg1"/>
                </a:solidFill>
              </a:rPr>
              <a:t>, ATM </a:t>
            </a:r>
            <a:r>
              <a:rPr lang="gu-IN" b="1" dirty="0" smtClean="0">
                <a:solidFill>
                  <a:schemeClr val="bg1"/>
                </a:solidFill>
              </a:rPr>
              <a:t>/ડેબીટ કાર્ડ આપવામાં આવે છે.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IN" b="1" dirty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જમા રકમ પર વ્યાજ મળવા પાત્ર છે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56761" y="1065998"/>
            <a:ext cx="3140357" cy="2917555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0914" y="1213564"/>
            <a:ext cx="2984743" cy="277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gu-IN" sz="2800" b="1" dirty="0">
                <a:solidFill>
                  <a:srgbClr val="FFFF00"/>
                </a:solidFill>
              </a:rPr>
              <a:t>ચાલુ </a:t>
            </a:r>
            <a:r>
              <a:rPr lang="gu-IN" sz="2800" b="1" dirty="0" smtClean="0">
                <a:solidFill>
                  <a:srgbClr val="FFFF00"/>
                </a:solidFill>
              </a:rPr>
              <a:t>ખાતું</a:t>
            </a:r>
            <a:endParaRPr lang="gu-IN" sz="2800" b="1" dirty="0">
              <a:solidFill>
                <a:srgbClr val="FFFF00"/>
              </a:solidFill>
            </a:endParaRPr>
          </a:p>
          <a:p>
            <a:pPr lvl="1"/>
            <a:endParaRPr lang="en-US" sz="1050" dirty="0" smtClean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rgbClr val="FFFFFF"/>
                </a:solidFill>
              </a:rPr>
              <a:t>ચાલુ ખાતું પેઢી/કંપની ના નામે ખોલવામાં આવે છે</a:t>
            </a:r>
            <a:r>
              <a:rPr lang="en-US" b="1" dirty="0" smtClean="0">
                <a:solidFill>
                  <a:srgbClr val="FFFFFF"/>
                </a:solidFill>
              </a:rPr>
              <a:t>.</a:t>
            </a:r>
            <a:endParaRPr lang="en-IN" b="1" dirty="0" smtClean="0">
              <a:solidFill>
                <a:srgbClr val="FFFFFF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rgbClr val="FFFFFF"/>
                </a:solidFill>
              </a:rPr>
              <a:t>લેવળ-દેવળ સંખ્યા ની કોઈ મર્યાદા નથી</a:t>
            </a:r>
            <a:r>
              <a:rPr lang="en-US" b="1" dirty="0" smtClean="0">
                <a:solidFill>
                  <a:srgbClr val="FFFFFF"/>
                </a:solidFill>
              </a:rPr>
              <a:t>. </a:t>
            </a:r>
            <a:endParaRPr lang="en-IN" b="1" dirty="0" smtClean="0">
              <a:solidFill>
                <a:srgbClr val="FFFFFF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rgbClr val="FFFFFF"/>
                </a:solidFill>
              </a:rPr>
              <a:t>બેંક દ્વારા આવા ખાતામાં કોઈ વ્યાજ ચૂકવવામાં આવતું નથી.</a:t>
            </a:r>
            <a:r>
              <a:rPr lang="en-IN" b="1" dirty="0" smtClean="0">
                <a:solidFill>
                  <a:srgbClr val="FFFFFF"/>
                </a:solidFill>
              </a:rPr>
              <a:t> </a:t>
            </a:r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8666" y="4157756"/>
            <a:ext cx="3140357" cy="276701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2819" y="4290122"/>
            <a:ext cx="298474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gu-IN" sz="2800" b="1" dirty="0" smtClean="0">
                <a:solidFill>
                  <a:schemeClr val="bg1"/>
                </a:solidFill>
              </a:rPr>
              <a:t>રીકરીંગ જમા ખાતું</a:t>
            </a:r>
          </a:p>
          <a:p>
            <a:pPr lvl="0" algn="ctr">
              <a:spcAft>
                <a:spcPts val="600"/>
              </a:spcAft>
            </a:pPr>
            <a:endParaRPr lang="en-US" sz="1000" b="1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નિયત સમય માટે ચોક્કસ રકમ જમા કરવી</a:t>
            </a:r>
            <a:r>
              <a:rPr lang="en-US" b="1" dirty="0" smtClean="0">
                <a:solidFill>
                  <a:schemeClr val="bg1"/>
                </a:solidFill>
              </a:rPr>
              <a:t>. </a:t>
            </a:r>
            <a:endParaRPr lang="en-IN" b="1" dirty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બચત ખાતા કરતાં વધારે વ્યાજની ચૂકવણી.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IN" b="1" dirty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મુદ્દત પૂરી થયે અથવા પહેલા ઉપાડની પરવાનગી</a:t>
            </a:r>
            <a:r>
              <a:rPr lang="gu-IN" dirty="0" smtClean="0">
                <a:solidFill>
                  <a:schemeClr val="bg1"/>
                </a:solidFill>
              </a:rPr>
              <a:t>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59871" y="4157756"/>
            <a:ext cx="3140357" cy="2767019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9872" y="4305322"/>
            <a:ext cx="31403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u-IN" sz="2400" dirty="0">
                <a:solidFill>
                  <a:schemeClr val="bg1"/>
                </a:solidFill>
              </a:rPr>
              <a:t>બાંધી </a:t>
            </a:r>
            <a:r>
              <a:rPr lang="gu-IN" sz="2400" dirty="0" smtClean="0">
                <a:solidFill>
                  <a:schemeClr val="bg1"/>
                </a:solidFill>
              </a:rPr>
              <a:t>મુદ્દતની થાપણ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૭ દિવસથી ૧૦ વર્ષ સુધીની ચોક્કસ મુદ્દતનું થાપણ ખાતું.</a:t>
            </a:r>
            <a:endParaRPr lang="en-IN" b="1" dirty="0" smtClean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બેંકો બાંધી મુદ્દતની થાપણ પર ઊંચું વ્યાજ ચૂકવે છે</a:t>
            </a:r>
            <a:r>
              <a:rPr lang="en-US" b="1" dirty="0" smtClean="0">
                <a:solidFill>
                  <a:schemeClr val="bg1"/>
                </a:solidFill>
              </a:rPr>
              <a:t>. </a:t>
            </a:r>
            <a:endParaRPr lang="en-IN" b="1" dirty="0" smtClean="0">
              <a:solidFill>
                <a:schemeClr val="bg1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gu-IN" b="1" dirty="0" smtClean="0">
                <a:solidFill>
                  <a:schemeClr val="bg1"/>
                </a:solidFill>
              </a:rPr>
              <a:t>વ્યાજ માસિક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ત્રિમાસિક સમયગાળે ઉપાડી શકાય છે અથવા સંચિત કરી શકાય છે.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83621" y="7123189"/>
            <a:ext cx="3140357" cy="2525249"/>
          </a:xfrm>
          <a:prstGeom prst="roundRect">
            <a:avLst/>
          </a:prstGeom>
          <a:solidFill>
            <a:srgbClr val="4BAC6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7774" y="7178597"/>
            <a:ext cx="298474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gu-IN" sz="2800" b="1" dirty="0" smtClean="0">
                <a:solidFill>
                  <a:srgbClr val="FFFFFF"/>
                </a:solidFill>
              </a:rPr>
              <a:t>લઘુ ખાતું</a:t>
            </a:r>
            <a:endParaRPr lang="en-IN" sz="2800" dirty="0">
              <a:solidFill>
                <a:srgbClr val="FFFFFF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gu-IN" sz="1600" b="1" dirty="0">
                <a:solidFill>
                  <a:schemeClr val="bg1"/>
                </a:solidFill>
              </a:rPr>
              <a:t>હાલનો ફોટો અને બેંક અધિકારીની </a:t>
            </a:r>
            <a:r>
              <a:rPr lang="gu-IN" sz="1600" b="1" dirty="0" smtClean="0">
                <a:solidFill>
                  <a:schemeClr val="bg1"/>
                </a:solidFill>
              </a:rPr>
              <a:t>સમક્ષ સહી / અંગૂઠો </a:t>
            </a:r>
            <a:r>
              <a:rPr lang="gu-IN" sz="1600" b="1" dirty="0">
                <a:solidFill>
                  <a:schemeClr val="bg1"/>
                </a:solidFill>
              </a:rPr>
              <a:t>કરી </a:t>
            </a:r>
            <a:r>
              <a:rPr lang="gu-IN" sz="1600" b="1" dirty="0" smtClean="0">
                <a:solidFill>
                  <a:schemeClr val="bg1"/>
                </a:solidFill>
              </a:rPr>
              <a:t>“</a:t>
            </a:r>
            <a:r>
              <a:rPr lang="gu-IN" sz="1600" b="1" dirty="0">
                <a:solidFill>
                  <a:schemeClr val="bg1"/>
                </a:solidFill>
              </a:rPr>
              <a:t>લઘુ ખાતું” ખોલાવી શકાય છે</a:t>
            </a:r>
            <a:r>
              <a:rPr lang="en-US" sz="1600" b="1" dirty="0" smtClean="0">
                <a:solidFill>
                  <a:srgbClr val="FFFFFF"/>
                </a:solidFill>
              </a:rPr>
              <a:t>.</a:t>
            </a:r>
            <a:endParaRPr lang="gu-IN" sz="1600" b="1" dirty="0" smtClean="0">
              <a:solidFill>
                <a:srgbClr val="FFFFFF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gu-IN" sz="1600" b="1" dirty="0" smtClean="0">
                <a:solidFill>
                  <a:srgbClr val="FFFFFF"/>
                </a:solidFill>
              </a:rPr>
              <a:t>૧૨ મહીના સુધી માન્ય.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gu-IN" sz="1600" b="1" dirty="0" smtClean="0">
                <a:solidFill>
                  <a:srgbClr val="FFFFFF"/>
                </a:solidFill>
              </a:rPr>
              <a:t>આવા ખાતામાં કોઈ પણ સમયે બેલેન્સ ૫૦</a:t>
            </a:r>
            <a:r>
              <a:rPr lang="en-US" sz="1600" b="1" dirty="0" smtClean="0">
                <a:solidFill>
                  <a:srgbClr val="FFFFFF"/>
                </a:solidFill>
              </a:rPr>
              <a:t>,</a:t>
            </a:r>
            <a:r>
              <a:rPr lang="gu-IN" sz="1600" b="1" dirty="0" smtClean="0">
                <a:solidFill>
                  <a:srgbClr val="FFFFFF"/>
                </a:solidFill>
              </a:rPr>
              <a:t>૦૦૦ રૂપીયાથી વધવું ન જોઈએ.</a:t>
            </a:r>
            <a:r>
              <a:rPr lang="en-US" sz="1600" b="1" dirty="0" smtClean="0">
                <a:solidFill>
                  <a:srgbClr val="FFFFFF"/>
                </a:solidFill>
              </a:rPr>
              <a:t> </a:t>
            </a:r>
            <a:endParaRPr lang="en-IN" sz="1600" b="1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554826" y="7123189"/>
            <a:ext cx="3140357" cy="2525249"/>
          </a:xfrm>
          <a:prstGeom prst="roundRect">
            <a:avLst/>
          </a:prstGeom>
          <a:solidFill>
            <a:srgbClr val="0DAC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22742" y="7231805"/>
            <a:ext cx="31403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600" b="1" dirty="0">
                <a:solidFill>
                  <a:srgbClr val="FFFFFF"/>
                </a:solidFill>
              </a:rPr>
              <a:t> </a:t>
            </a:r>
            <a:r>
              <a:rPr lang="gu-IN" sz="2600" b="1" dirty="0" smtClean="0">
                <a:solidFill>
                  <a:srgbClr val="FFFFFF"/>
                </a:solidFill>
              </a:rPr>
              <a:t>બુનિયાદી બચત ખાતું</a:t>
            </a:r>
          </a:p>
          <a:p>
            <a:pPr lvl="0" algn="just"/>
            <a:endParaRPr lang="en-US" sz="1200" b="1" dirty="0" smtClean="0">
              <a:solidFill>
                <a:srgbClr val="FFFFFF"/>
              </a:solidFill>
            </a:endParaRPr>
          </a:p>
          <a:p>
            <a:pPr marL="285750" lvl="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gu-IN" sz="1600" b="1" dirty="0" smtClean="0">
                <a:solidFill>
                  <a:srgbClr val="FFFFFF"/>
                </a:solidFill>
              </a:rPr>
              <a:t>લઘુત્તમ બેલેન્સની જરૂરીયાત નથી.</a:t>
            </a:r>
            <a:endParaRPr lang="en-IN" sz="1600" b="1" dirty="0">
              <a:solidFill>
                <a:srgbClr val="FFFFFF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gu-IN" sz="1600" b="1" dirty="0" smtClean="0">
                <a:solidFill>
                  <a:srgbClr val="FFFFFF"/>
                </a:solidFill>
              </a:rPr>
              <a:t>ડેબીટ કાર્ડની સુવિધા.</a:t>
            </a:r>
            <a:endParaRPr lang="en-IN" sz="1600" b="1" dirty="0">
              <a:solidFill>
                <a:srgbClr val="FFFFFF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gu-IN" sz="1600" b="1" dirty="0" smtClean="0">
                <a:solidFill>
                  <a:srgbClr val="FFFFFF"/>
                </a:solidFill>
              </a:rPr>
              <a:t>૧૦ વર્ષથી વધુની ઉંમર વાળી કોઈ પણ વ્યક્તિ બુનિયાદી બચત ખાતું ખોલાવી શકે છે.</a:t>
            </a:r>
            <a:endParaRPr lang="en-IN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ounded Rectangle 77"/>
          <p:cNvSpPr/>
          <p:nvPr/>
        </p:nvSpPr>
        <p:spPr>
          <a:xfrm>
            <a:off x="1513998" y="608474"/>
            <a:ext cx="5069622" cy="12889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ectangle 80"/>
          <p:cNvSpPr/>
          <p:nvPr/>
        </p:nvSpPr>
        <p:spPr>
          <a:xfrm>
            <a:off x="1431363" y="703840"/>
            <a:ext cx="541059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gu-IN" sz="1500" b="1" dirty="0" smtClean="0"/>
              <a:t>બેંક પૈસાનું સલામત, ઝડપી અને કુશળતાથી એક થી બીજી    જગ્યાએ અને એક વ્યક્તિથી બીજી વ્યક્તિ સુધી સ્થાનાંતરણ કરે છે</a:t>
            </a:r>
            <a:r>
              <a:rPr lang="en-US" sz="1500" b="1" dirty="0" smtClean="0"/>
              <a:t>. </a:t>
            </a:r>
            <a:endParaRPr lang="en-IN" sz="1500" b="1" dirty="0"/>
          </a:p>
          <a:p>
            <a:pPr marL="285750" indent="-285750">
              <a:buFont typeface="Arial"/>
              <a:buChar char="•"/>
            </a:pPr>
            <a:r>
              <a:rPr lang="gu-IN" sz="1500" b="1" dirty="0" smtClean="0"/>
              <a:t>બેંક શાખા, સૂક્ષ્મ ATM સાથેના બેંક મિત્ર, ઇન્ટરનેટ બેંકિંગ,   મોબાઈલ બેંકિંગ, NEFT /RTGS મારફતે પણ થઈ શકે છે. </a:t>
            </a:r>
            <a:endParaRPr lang="en-IN" sz="1500" b="1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5083" y="666043"/>
            <a:ext cx="1408515" cy="1169894"/>
            <a:chOff x="-4738" y="1382948"/>
            <a:chExt cx="2231935" cy="1169894"/>
          </a:xfrm>
        </p:grpSpPr>
        <p:sp>
          <p:nvSpPr>
            <p:cNvPr id="75" name="Right Arrow 74"/>
            <p:cNvSpPr/>
            <p:nvPr/>
          </p:nvSpPr>
          <p:spPr>
            <a:xfrm>
              <a:off x="21880" y="1382948"/>
              <a:ext cx="2205317" cy="116989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-4738" y="1818695"/>
              <a:ext cx="20696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gu-IN" sz="1600" b="1" dirty="0" smtClean="0">
                  <a:latin typeface="+mj-lt"/>
                </a:rPr>
                <a:t>સ્થાનાંતરણ</a:t>
              </a:r>
              <a:endParaRPr lang="en-US" sz="1600" b="1" dirty="0">
                <a:latin typeface="+mj-lt"/>
              </a:endParaRPr>
            </a:p>
          </p:txBody>
        </p:sp>
      </p:grpSp>
      <p:sp>
        <p:nvSpPr>
          <p:cNvPr id="111" name="Rectangle 110"/>
          <p:cNvSpPr/>
          <p:nvPr/>
        </p:nvSpPr>
        <p:spPr>
          <a:xfrm>
            <a:off x="2707" y="-19581"/>
            <a:ext cx="1491857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59377" y="27194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b="1" dirty="0" smtClean="0">
                <a:solidFill>
                  <a:srgbClr val="FFFFFF"/>
                </a:solidFill>
              </a:rPr>
              <a:t>સેવાઓ</a:t>
            </a:r>
            <a:endParaRPr lang="en-IN" sz="2800" b="1" dirty="0">
              <a:solidFill>
                <a:srgbClr val="FFFFFF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-12618" y="6642890"/>
            <a:ext cx="6582226" cy="1970971"/>
            <a:chOff x="1394" y="2041776"/>
            <a:chExt cx="6582226" cy="1970971"/>
          </a:xfrm>
        </p:grpSpPr>
        <p:sp>
          <p:nvSpPr>
            <p:cNvPr id="79" name="Rounded Rectangle 78"/>
            <p:cNvSpPr/>
            <p:nvPr/>
          </p:nvSpPr>
          <p:spPr>
            <a:xfrm>
              <a:off x="1513998" y="2041776"/>
              <a:ext cx="5069622" cy="1939451"/>
            </a:xfrm>
            <a:prstGeom prst="roundRect">
              <a:avLst/>
            </a:prstGeom>
            <a:solidFill>
              <a:srgbClr val="F6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632164" y="2135310"/>
              <a:ext cx="4621215" cy="18774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gu-IN" sz="1450" b="1" dirty="0" smtClean="0"/>
                <a:t>ઘર ખરીદવા, ગાડી, ઘરગથ્થુ સામાન, અભ્યાસ વિગેરે માટે </a:t>
              </a:r>
              <a:r>
                <a:rPr lang="gu-IN" sz="1450" b="1" dirty="0"/>
                <a:t>બેંકો </a:t>
              </a:r>
              <a:r>
                <a:rPr lang="gu-IN" sz="1450" b="1" dirty="0" smtClean="0"/>
                <a:t>લોન આપે છે</a:t>
              </a:r>
              <a:r>
                <a:rPr lang="en-US" sz="1450" b="1" dirty="0" smtClean="0"/>
                <a:t>. </a:t>
              </a:r>
              <a:endParaRPr lang="en-IN" sz="1450" b="1" dirty="0"/>
            </a:p>
            <a:p>
              <a:pPr marL="285750" indent="-285750">
                <a:buFont typeface="Arial"/>
                <a:buChar char="•"/>
              </a:pPr>
              <a:r>
                <a:rPr lang="gu-IN" sz="1450" b="1" dirty="0" smtClean="0"/>
                <a:t>કૃષિ, ધંધા-વેપાર, ઉદ્યોગ અને સેવા ક્ષેત્ર જેવી આર્થિક પ્રવૃત્તીઓ માટે પણ બેંકો દ્વારા લોન આપવામાં આવે છે</a:t>
              </a:r>
              <a:r>
                <a:rPr lang="en-US" sz="1450" b="1" dirty="0" smtClean="0"/>
                <a:t>. </a:t>
              </a:r>
              <a:endParaRPr lang="en-IN" sz="1450" b="1" dirty="0"/>
            </a:p>
            <a:p>
              <a:pPr marL="285750" indent="-285750">
                <a:buFont typeface="Arial"/>
                <a:buChar char="•"/>
              </a:pPr>
              <a:r>
                <a:rPr lang="gu-IN" sz="1450" b="1" dirty="0" smtClean="0"/>
                <a:t>જુગાર જેવી </a:t>
              </a:r>
              <a:r>
                <a:rPr lang="gu-IN" sz="1450" b="1" dirty="0"/>
                <a:t>ગેરકાનૂની </a:t>
              </a:r>
              <a:r>
                <a:rPr lang="gu-IN" sz="1450" b="1" dirty="0" smtClean="0"/>
                <a:t>પ્રવૃત્તી માટે લોન આપવામાં આવતી નથી</a:t>
              </a:r>
              <a:r>
                <a:rPr lang="en-US" sz="1450" b="1" dirty="0" smtClean="0"/>
                <a:t>. </a:t>
              </a:r>
              <a:endParaRPr lang="en-IN" sz="1450" b="1" dirty="0"/>
            </a:p>
            <a:p>
              <a:pPr marL="285750" indent="-285750">
                <a:buFont typeface="Arial"/>
                <a:buChar char="•"/>
              </a:pPr>
              <a:r>
                <a:rPr lang="gu-IN" sz="1450" b="1" dirty="0" smtClean="0"/>
                <a:t>બેંકો તરફથી આપવામાં આવતી લોનનો વ્યાજદર સાહુકારો કરતાં ઘણોજ ઓછો હોય છે</a:t>
              </a:r>
              <a:r>
                <a:rPr lang="en-US" sz="1450" b="1" dirty="0" smtClean="0"/>
                <a:t>.</a:t>
              </a:r>
              <a:endParaRPr lang="en-US" sz="1450" b="1" dirty="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1394" y="2424859"/>
              <a:ext cx="1408515" cy="1169894"/>
              <a:chOff x="-4738" y="1382948"/>
              <a:chExt cx="2231935" cy="1169894"/>
            </a:xfrm>
          </p:grpSpPr>
          <p:sp>
            <p:nvSpPr>
              <p:cNvPr id="115" name="Right Arrow 114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-4738" y="1834737"/>
                <a:ext cx="2069615" cy="3539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gu-IN" sz="1700" b="1" dirty="0" smtClean="0"/>
                  <a:t>લોન</a:t>
                </a:r>
                <a:r>
                  <a:rPr lang="en-US" sz="1700" b="1" dirty="0" smtClean="0"/>
                  <a:t> </a:t>
                </a:r>
                <a:endParaRPr lang="en-US" sz="17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21881" y="2743252"/>
            <a:ext cx="6561739" cy="2671574"/>
            <a:chOff x="21881" y="4104724"/>
            <a:chExt cx="6561739" cy="2671574"/>
          </a:xfrm>
        </p:grpSpPr>
        <p:sp>
          <p:nvSpPr>
            <p:cNvPr id="80" name="Rounded Rectangle 79"/>
            <p:cNvSpPr/>
            <p:nvPr/>
          </p:nvSpPr>
          <p:spPr>
            <a:xfrm>
              <a:off x="1513998" y="4104724"/>
              <a:ext cx="5069622" cy="2671574"/>
            </a:xfrm>
            <a:prstGeom prst="roundRect">
              <a:avLst/>
            </a:prstGeom>
            <a:solidFill>
              <a:srgbClr val="006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490750" y="4260668"/>
              <a:ext cx="5013934" cy="24776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gu-IN" sz="1550" b="1" dirty="0" smtClean="0">
                  <a:solidFill>
                    <a:schemeClr val="bg1"/>
                  </a:solidFill>
                </a:rPr>
                <a:t>તમામ ATM પર ઉપાડ માટે અને PoS મશીન પર કેશ વગર ખરીદીના બીલની ચૂકવણી કરવા માટે માન્ય.</a:t>
              </a:r>
              <a:r>
                <a:rPr lang="en-US" sz="1550" b="1" dirty="0" smtClean="0">
                  <a:solidFill>
                    <a:schemeClr val="bg1"/>
                  </a:solidFill>
                </a:rPr>
                <a:t> </a:t>
              </a:r>
              <a:endParaRPr lang="en-IN" sz="155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gu-IN" sz="1550" b="1" dirty="0" smtClean="0">
                  <a:solidFill>
                    <a:schemeClr val="bg1"/>
                  </a:solidFill>
                </a:rPr>
                <a:t>ATM  થી પૈસાના ઉપાડ વખતે અને PoS વ્યવહાર વખતે PIN નંબરનો ઉપયોગ થાય છે.</a:t>
              </a:r>
              <a:endParaRPr lang="en-IN" sz="155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550" b="1" dirty="0">
                  <a:solidFill>
                    <a:schemeClr val="bg1"/>
                  </a:solidFill>
                </a:rPr>
                <a:t> </a:t>
              </a:r>
              <a:r>
                <a:rPr lang="en-US" sz="1550" b="1" dirty="0" smtClean="0">
                  <a:solidFill>
                    <a:schemeClr val="bg1"/>
                  </a:solidFill>
                </a:rPr>
                <a:t>PIN</a:t>
              </a:r>
              <a:r>
                <a:rPr lang="gu-IN" sz="1550" b="1" dirty="0" smtClean="0">
                  <a:solidFill>
                    <a:schemeClr val="bg1"/>
                  </a:solidFill>
                </a:rPr>
                <a:t> સમયાંતરે બદલવો જોઈએ અને નંબર ક્યારેય કોઈને આપવો ન જોઈએ</a:t>
              </a:r>
              <a:r>
                <a:rPr lang="en-US" sz="1550" b="1" dirty="0" smtClean="0">
                  <a:solidFill>
                    <a:schemeClr val="bg1"/>
                  </a:solidFill>
                </a:rPr>
                <a:t>. </a:t>
              </a:r>
              <a:endParaRPr lang="en-IN" sz="155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550" b="1" dirty="0">
                  <a:solidFill>
                    <a:schemeClr val="bg1"/>
                  </a:solidFill>
                </a:rPr>
                <a:t> ATM </a:t>
              </a:r>
              <a:r>
                <a:rPr lang="gu-IN" sz="1550" b="1" dirty="0" smtClean="0">
                  <a:solidFill>
                    <a:schemeClr val="bg1"/>
                  </a:solidFill>
                </a:rPr>
                <a:t>કાર્ડ અભણ ગ્રાહકોને પણ આપી શકાય છે</a:t>
              </a:r>
              <a:r>
                <a:rPr lang="en-US" sz="1550" b="1" dirty="0" smtClean="0">
                  <a:solidFill>
                    <a:schemeClr val="bg1"/>
                  </a:solidFill>
                </a:rPr>
                <a:t>.</a:t>
              </a:r>
              <a:endParaRPr lang="en-IN" sz="155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550" b="1" dirty="0" err="1" smtClean="0">
                  <a:solidFill>
                    <a:schemeClr val="bg1"/>
                  </a:solidFill>
                </a:rPr>
                <a:t>RuPay</a:t>
              </a:r>
              <a:r>
                <a:rPr lang="gu-IN" sz="1550" b="1" dirty="0" smtClean="0">
                  <a:solidFill>
                    <a:schemeClr val="bg1"/>
                  </a:solidFill>
                </a:rPr>
                <a:t> ડેબીટ કાર્ડ એક લાખના અકસ્માત વીમા કવચ સાથેનું નેશનલ પેમેન્ટ કોર્પોરેશન ઓફ ઈન્ડિયા </a:t>
              </a:r>
              <a:r>
                <a:rPr lang="en-US" sz="1550" b="1" dirty="0">
                  <a:solidFill>
                    <a:schemeClr val="bg1"/>
                  </a:solidFill>
                </a:rPr>
                <a:t>(NPCI) </a:t>
              </a:r>
              <a:r>
                <a:rPr lang="gu-IN" sz="1550" b="1" dirty="0" smtClean="0">
                  <a:solidFill>
                    <a:schemeClr val="bg1"/>
                  </a:solidFill>
                </a:rPr>
                <a:t>દ્વારા રજૂ કરવામાં આવેલ સ્થાનિક સ્વદેશી ડેબીટ કાર્ડ છે</a:t>
              </a:r>
              <a:r>
                <a:rPr lang="en-US" sz="1550" b="1" dirty="0" smtClean="0">
                  <a:solidFill>
                    <a:schemeClr val="bg1"/>
                  </a:solidFill>
                </a:rPr>
                <a:t>. </a:t>
              </a:r>
              <a:endParaRPr lang="en-IN" sz="1550" b="1" dirty="0">
                <a:solidFill>
                  <a:schemeClr val="bg1"/>
                </a:solidFill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21881" y="5054423"/>
              <a:ext cx="1408515" cy="1169894"/>
              <a:chOff x="-4738" y="1382948"/>
              <a:chExt cx="2231935" cy="1169894"/>
            </a:xfrm>
          </p:grpSpPr>
          <p:sp>
            <p:nvSpPr>
              <p:cNvPr id="118" name="Right Arrow 117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-4738" y="1818695"/>
                <a:ext cx="206961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ATM </a:t>
                </a:r>
                <a:r>
                  <a:rPr lang="gu-IN" sz="1600" b="1" dirty="0" smtClean="0"/>
                  <a:t>કાર્ડ</a:t>
                </a:r>
                <a:endParaRPr lang="en-US" sz="1600" b="1" dirty="0">
                  <a:latin typeface="+mj-lt"/>
                </a:endParaRPr>
              </a:p>
            </p:txBody>
          </p:sp>
        </p:grpSp>
      </p:grpSp>
      <p:grpSp>
        <p:nvGrpSpPr>
          <p:cNvPr id="133" name="Group 132"/>
          <p:cNvGrpSpPr/>
          <p:nvPr/>
        </p:nvGrpSpPr>
        <p:grpSpPr>
          <a:xfrm>
            <a:off x="-60744" y="5493479"/>
            <a:ext cx="6661162" cy="1169894"/>
            <a:chOff x="-77542" y="7215703"/>
            <a:chExt cx="6661162" cy="1169894"/>
          </a:xfrm>
        </p:grpSpPr>
        <p:sp>
          <p:nvSpPr>
            <p:cNvPr id="120" name="Rounded Rectangle 119"/>
            <p:cNvSpPr/>
            <p:nvPr/>
          </p:nvSpPr>
          <p:spPr>
            <a:xfrm>
              <a:off x="1513998" y="7315374"/>
              <a:ext cx="5069622" cy="927551"/>
            </a:xfrm>
            <a:prstGeom prst="round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578462" y="7433942"/>
              <a:ext cx="49094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gu-IN" sz="1600" dirty="0"/>
                <a:t>ઈન્ટરનેટ બેંકિંગ ઇલેક્ટ્રોનિક ચુકવણી પદ્ધતિ</a:t>
              </a:r>
              <a:r>
                <a:rPr lang="gu-IN" sz="1600" dirty="0" smtClean="0"/>
                <a:t> છે.</a:t>
              </a:r>
              <a:endParaRPr lang="en-US" sz="1600" dirty="0"/>
            </a:p>
            <a:p>
              <a:pPr marL="285750" indent="-285750">
                <a:buFont typeface="Arial"/>
                <a:buChar char="•"/>
              </a:pPr>
              <a:r>
                <a:rPr lang="gu-IN" sz="1600" dirty="0" smtClean="0"/>
                <a:t>નાણાં ટ્રાન્સફર, બીલ ચૂકવણી, ખાતાની પૂછપરછ, ઓનલાઇન ટીકીટ બુકીંગ જેવી સુવિધા પ્રદાન કરે છે. </a:t>
              </a:r>
              <a:endParaRPr lang="en-IN" sz="1600" dirty="0"/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-77542" y="7215703"/>
              <a:ext cx="1500069" cy="1169894"/>
              <a:chOff x="-149814" y="1382948"/>
              <a:chExt cx="2377011" cy="1169894"/>
            </a:xfrm>
          </p:grpSpPr>
          <p:sp>
            <p:nvSpPr>
              <p:cNvPr id="123" name="Right Arrow 122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-149814" y="1841285"/>
                <a:ext cx="237192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gu-IN" sz="1600" b="1" dirty="0"/>
                  <a:t>ઇન્ટરનેટ બેંકિંગ</a:t>
                </a:r>
                <a:endParaRPr lang="en-IN" sz="1600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-44702" y="1717558"/>
            <a:ext cx="6614310" cy="1169894"/>
            <a:chOff x="-26299" y="8164712"/>
            <a:chExt cx="6614310" cy="1169894"/>
          </a:xfrm>
        </p:grpSpPr>
        <p:sp>
          <p:nvSpPr>
            <p:cNvPr id="126" name="Rounded Rectangle 125"/>
            <p:cNvSpPr/>
            <p:nvPr/>
          </p:nvSpPr>
          <p:spPr>
            <a:xfrm>
              <a:off x="1526469" y="8464553"/>
              <a:ext cx="5061542" cy="50344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470559" y="8593717"/>
              <a:ext cx="48607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rgbClr val="FFFFFF"/>
                  </a:solidFill>
                </a:rPr>
                <a:t>NEFT/ RTGS, IMPS   </a:t>
              </a:r>
              <a:r>
                <a:rPr lang="en-US" sz="1600" dirty="0">
                  <a:solidFill>
                    <a:srgbClr val="FFFFFF"/>
                  </a:solidFill>
                </a:rPr>
                <a:t>&amp; </a:t>
              </a:r>
              <a:r>
                <a:rPr lang="gu-IN" sz="1600" dirty="0" smtClean="0">
                  <a:solidFill>
                    <a:srgbClr val="FFFFFF"/>
                  </a:solidFill>
                </a:rPr>
                <a:t>બીલ ચૂકવણી થઈ શકે છે.</a:t>
              </a:r>
              <a:endParaRPr lang="en-IN" sz="1600" dirty="0">
                <a:solidFill>
                  <a:srgbClr val="FFFFFF"/>
                </a:solidFill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-26299" y="8164712"/>
              <a:ext cx="1453217" cy="1169894"/>
              <a:chOff x="-75573" y="1541261"/>
              <a:chExt cx="2302770" cy="1169894"/>
            </a:xfrm>
          </p:grpSpPr>
          <p:sp>
            <p:nvSpPr>
              <p:cNvPr id="129" name="Right Arrow 128"/>
              <p:cNvSpPr/>
              <p:nvPr/>
            </p:nvSpPr>
            <p:spPr>
              <a:xfrm>
                <a:off x="21880" y="1541261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-75573" y="1972250"/>
                <a:ext cx="2286602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gu-IN" sz="1500" b="1" dirty="0" smtClean="0"/>
                  <a:t>મોબાઈલ બેંકિંગ</a:t>
                </a:r>
                <a:endParaRPr lang="en-IN" sz="1500" dirty="0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38890" y="8226924"/>
            <a:ext cx="6513920" cy="1169894"/>
            <a:chOff x="18403" y="8006399"/>
            <a:chExt cx="6513920" cy="1169894"/>
          </a:xfrm>
        </p:grpSpPr>
        <p:sp>
          <p:nvSpPr>
            <p:cNvPr id="137" name="Rounded Rectangle 136"/>
            <p:cNvSpPr/>
            <p:nvPr/>
          </p:nvSpPr>
          <p:spPr>
            <a:xfrm>
              <a:off x="1518389" y="8419939"/>
              <a:ext cx="5013934" cy="470125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598895" y="8433373"/>
              <a:ext cx="488530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gu-IN" sz="1500" b="1" dirty="0">
                  <a:solidFill>
                    <a:schemeClr val="bg1"/>
                  </a:solidFill>
                </a:rPr>
                <a:t>બેલેન્સ ખતમ થયા પછી </a:t>
              </a:r>
              <a:r>
                <a:rPr lang="gu-IN" sz="1500" b="1" dirty="0" smtClean="0">
                  <a:solidFill>
                    <a:schemeClr val="bg1"/>
                  </a:solidFill>
                </a:rPr>
                <a:t>યોગ્યતા અને મંજૂરી પ્રમાણેના </a:t>
              </a:r>
              <a:r>
                <a:rPr lang="gu-IN" sz="1500" b="1" dirty="0">
                  <a:solidFill>
                    <a:schemeClr val="bg1"/>
                  </a:solidFill>
                </a:rPr>
                <a:t>વધારાના ઉપાડની </a:t>
              </a:r>
              <a:r>
                <a:rPr lang="gu-IN" sz="1500" b="1" dirty="0" smtClean="0">
                  <a:solidFill>
                    <a:schemeClr val="bg1"/>
                  </a:solidFill>
                </a:rPr>
                <a:t>સગવડતા.</a:t>
              </a:r>
              <a:endParaRPr lang="en-IN" sz="15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18403" y="8006399"/>
              <a:ext cx="1408515" cy="1169894"/>
              <a:chOff x="-4738" y="1382948"/>
              <a:chExt cx="2231935" cy="1169894"/>
            </a:xfrm>
          </p:grpSpPr>
          <p:sp>
            <p:nvSpPr>
              <p:cNvPr id="140" name="Right Arrow 139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-4738" y="1887304"/>
                <a:ext cx="206961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gu-IN" sz="1600" b="1" dirty="0"/>
                  <a:t>ઓવરડ્રાફ્ટ</a:t>
                </a:r>
                <a:endParaRPr lang="en-IN" sz="1600" b="1" dirty="0"/>
              </a:p>
            </p:txBody>
          </p:sp>
        </p:grpSp>
      </p:grpSp>
      <p:grpSp>
        <p:nvGrpSpPr>
          <p:cNvPr id="142" name="Group 141"/>
          <p:cNvGrpSpPr/>
          <p:nvPr/>
        </p:nvGrpSpPr>
        <p:grpSpPr>
          <a:xfrm>
            <a:off x="5117" y="8960368"/>
            <a:ext cx="6603381" cy="1169894"/>
            <a:chOff x="-13681" y="8006399"/>
            <a:chExt cx="6603381" cy="1169894"/>
          </a:xfrm>
        </p:grpSpPr>
        <p:sp>
          <p:nvSpPr>
            <p:cNvPr id="143" name="Rounded Rectangle 142"/>
            <p:cNvSpPr/>
            <p:nvPr/>
          </p:nvSpPr>
          <p:spPr>
            <a:xfrm>
              <a:off x="1518389" y="8263297"/>
              <a:ext cx="5069622" cy="55847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520078" y="8278391"/>
              <a:ext cx="506962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gu-IN" sz="1400" b="1" dirty="0" smtClean="0"/>
                <a:t>અટલ પેન્શન યોજના અંતર્ગત રૂપીયા ૧૦૦૦ થી ૫૦૦૦ સુધીના પેન્શનની ખાતરી </a:t>
              </a:r>
              <a:r>
                <a:rPr lang="en-US" sz="1400" b="1" dirty="0" smtClean="0"/>
                <a:t>(</a:t>
              </a:r>
              <a:r>
                <a:rPr lang="gu-IN" sz="1400" b="1" dirty="0" smtClean="0"/>
                <a:t>ઉંમર </a:t>
              </a:r>
              <a:r>
                <a:rPr lang="en-US" sz="1400" b="1" dirty="0" smtClean="0"/>
                <a:t>18 </a:t>
              </a:r>
              <a:r>
                <a:rPr lang="en-US" sz="1400" b="1" dirty="0"/>
                <a:t>- 40 </a:t>
              </a:r>
              <a:r>
                <a:rPr lang="en-US" sz="1400" b="1" dirty="0" smtClean="0"/>
                <a:t>).</a:t>
              </a:r>
              <a:endParaRPr lang="en-IN" sz="1400" b="1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-13681" y="8006399"/>
              <a:ext cx="1440599" cy="1169894"/>
              <a:chOff x="-55578" y="1382948"/>
              <a:chExt cx="2282775" cy="1169894"/>
            </a:xfrm>
          </p:grpSpPr>
          <p:sp>
            <p:nvSpPr>
              <p:cNvPr id="146" name="Right Arrow 145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-55578" y="1855220"/>
                <a:ext cx="2069614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gu-IN" sz="1600" b="1" dirty="0" smtClean="0"/>
                  <a:t>પેન્શન</a:t>
                </a:r>
                <a:endParaRPr lang="en-IN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204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2840427" y="81534"/>
            <a:ext cx="4029994" cy="571500"/>
          </a:xfrm>
          <a:prstGeom prst="rect">
            <a:avLst/>
          </a:prstGeom>
          <a:solidFill>
            <a:srgbClr val="00009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8763" y="7318927"/>
            <a:ext cx="1993359" cy="1857649"/>
            <a:chOff x="1446862" y="3805396"/>
            <a:chExt cx="1993359" cy="1857649"/>
          </a:xfrm>
        </p:grpSpPr>
        <p:sp>
          <p:nvSpPr>
            <p:cNvPr id="5" name="Hexagon 4"/>
            <p:cNvSpPr/>
            <p:nvPr/>
          </p:nvSpPr>
          <p:spPr>
            <a:xfrm rot="16200000">
              <a:off x="1318748" y="3933510"/>
              <a:ext cx="1857649" cy="1601422"/>
            </a:xfrm>
            <a:prstGeom prst="hexagon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1594436" y="4081084"/>
              <a:ext cx="1306273" cy="1306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38100" dist="127000" dir="13620000">
                <a:prstClr val="black">
                  <a:alpha val="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3209185" y="3947798"/>
              <a:ext cx="231036" cy="0"/>
            </a:xfrm>
            <a:prstGeom prst="straightConnector1">
              <a:avLst/>
            </a:prstGeom>
            <a:ln w="19050">
              <a:solidFill>
                <a:srgbClr val="92D05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58136" y="4807383"/>
            <a:ext cx="2025443" cy="1857649"/>
            <a:chOff x="1459334" y="840686"/>
            <a:chExt cx="2025443" cy="1857649"/>
          </a:xfrm>
        </p:grpSpPr>
        <p:sp>
          <p:nvSpPr>
            <p:cNvPr id="7" name="Hexagon 6"/>
            <p:cNvSpPr/>
            <p:nvPr/>
          </p:nvSpPr>
          <p:spPr>
            <a:xfrm rot="16200000">
              <a:off x="1331220" y="968800"/>
              <a:ext cx="1857649" cy="1601422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594436" y="1114581"/>
              <a:ext cx="1306273" cy="1306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38100" dist="127000" dir="13620000">
                <a:prstClr val="black">
                  <a:alpha val="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151947" y="1225847"/>
              <a:ext cx="332830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2103001" y="722431"/>
            <a:ext cx="3786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400" dirty="0" smtClean="0">
                <a:solidFill>
                  <a:srgbClr val="FF2600"/>
                </a:solidFill>
              </a:rPr>
              <a:t>પ્રધાન મંત્રી જન-ધન યોજના</a:t>
            </a:r>
            <a:endParaRPr lang="en-IN" sz="2400" dirty="0">
              <a:solidFill>
                <a:srgbClr val="FF26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36287" y="1786932"/>
            <a:ext cx="1601422" cy="1857649"/>
            <a:chOff x="283238" y="3471849"/>
            <a:chExt cx="1601422" cy="1857649"/>
          </a:xfrm>
        </p:grpSpPr>
        <p:grpSp>
          <p:nvGrpSpPr>
            <p:cNvPr id="18" name="Group 17"/>
            <p:cNvGrpSpPr/>
            <p:nvPr/>
          </p:nvGrpSpPr>
          <p:grpSpPr>
            <a:xfrm>
              <a:off x="283238" y="3471849"/>
              <a:ext cx="1601422" cy="1857649"/>
              <a:chOff x="656753" y="2429810"/>
              <a:chExt cx="1601422" cy="1857649"/>
            </a:xfrm>
          </p:grpSpPr>
          <p:sp>
            <p:nvSpPr>
              <p:cNvPr id="6" name="Hexagon 5"/>
              <p:cNvSpPr/>
              <p:nvPr/>
            </p:nvSpPr>
            <p:spPr>
              <a:xfrm rot="16200000">
                <a:off x="528639" y="2557924"/>
                <a:ext cx="1857649" cy="1601422"/>
              </a:xfrm>
              <a:prstGeom prst="hexagon">
                <a:avLst/>
              </a:prstGeom>
              <a:solidFill>
                <a:srgbClr val="FCE1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" name="Oval 8"/>
              <p:cNvSpPr/>
              <p:nvPr/>
            </p:nvSpPr>
            <p:spPr>
              <a:xfrm rot="10800000">
                <a:off x="793532" y="2597832"/>
                <a:ext cx="1306273" cy="13062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38100" dist="127000" dir="13620000">
                  <a:prstClr val="black">
                    <a:alpha val="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pic>
          <p:nvPicPr>
            <p:cNvPr id="27" name="Picture 26" descr="pradhan-mantri-jan-dhan-yojn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076" y="3637198"/>
              <a:ext cx="1420398" cy="1415307"/>
            </a:xfrm>
            <a:prstGeom prst="rect">
              <a:avLst/>
            </a:prstGeom>
          </p:spPr>
        </p:pic>
      </p:grpSp>
      <p:sp>
        <p:nvSpPr>
          <p:cNvPr id="30" name="Rectangle 29"/>
          <p:cNvSpPr/>
          <p:nvPr/>
        </p:nvSpPr>
        <p:spPr>
          <a:xfrm>
            <a:off x="1814438" y="1070080"/>
            <a:ext cx="50435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gu-IN" sz="1600" dirty="0"/>
              <a:t>માનનીય વડાપ્રધાન દ્વારા ૨૮ ઓગષ્ટ ૨૦૧૪ ના રોજ </a:t>
            </a:r>
            <a:r>
              <a:rPr lang="gu-IN" sz="1600" dirty="0" smtClean="0"/>
              <a:t>શુભારંભ</a:t>
            </a:r>
            <a:r>
              <a:rPr lang="en-US" sz="1600" dirty="0" smtClean="0"/>
              <a:t>. 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/>
              <a:t>યોજનામાં ગ્રામીણ અને શહેરી વિસ્તારોના કુટુંબોને </a:t>
            </a:r>
            <a:r>
              <a:rPr lang="gu-IN" sz="1600" dirty="0" smtClean="0"/>
              <a:t>બેંક ખાતા દ્વારા આવરી </a:t>
            </a:r>
            <a:r>
              <a:rPr lang="gu-IN" sz="1600" dirty="0"/>
              <a:t>લેવાનો ધ્યેય </a:t>
            </a:r>
            <a:r>
              <a:rPr lang="gu-IN" sz="1600" dirty="0" smtClean="0"/>
              <a:t>છે.</a:t>
            </a:r>
            <a:r>
              <a:rPr lang="en-US" sz="1600" dirty="0" smtClean="0"/>
              <a:t>  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 smtClean="0"/>
              <a:t>૧૦ વર્ષથી ઉપરના સગીર પોતાનું બચત ખાતું કોઈ પણ બેંકમાં ખોલાવી શકે છે.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 smtClean="0"/>
              <a:t>RuPay ડેબિટ </a:t>
            </a:r>
            <a:r>
              <a:rPr lang="gu-IN" sz="1600" dirty="0"/>
              <a:t>કાર્ડ </a:t>
            </a:r>
            <a:r>
              <a:rPr lang="gu-IN" sz="1600" dirty="0" smtClean="0"/>
              <a:t>ગ્રાહકને રૂપીયા </a:t>
            </a:r>
            <a:r>
              <a:rPr lang="gu-IN" sz="1600" dirty="0"/>
              <a:t>એક લાખનો </a:t>
            </a:r>
            <a:r>
              <a:rPr lang="gu-IN" sz="1600" dirty="0" smtClean="0"/>
              <a:t>નિશૂલ્ક અકસ્માત વીમા કવચ </a:t>
            </a:r>
            <a:r>
              <a:rPr lang="gu-IN" sz="1600" dirty="0"/>
              <a:t>પ્રદાન કરે </a:t>
            </a:r>
            <a:r>
              <a:rPr lang="gu-IN" sz="1600" dirty="0" smtClean="0"/>
              <a:t>છે.</a:t>
            </a:r>
            <a:r>
              <a:rPr lang="en-US" sz="1600" dirty="0" smtClean="0"/>
              <a:t> 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/>
              <a:t>અકસ્માત વીમા </a:t>
            </a:r>
            <a:r>
              <a:rPr lang="gu-IN" sz="1600" dirty="0" smtClean="0"/>
              <a:t>કવચનો લાભ લેવા, RuPay ડેબીટ કાર્ડનો ઉપયોગ ૪૫ દિવસમાં ઓછામાં ઓછો એક વખત કરવો અનિવાર્ય છે.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b="1" dirty="0" smtClean="0"/>
              <a:t>ખાતામાં ૬ માસના સંતોષકારક વ્યવહાર પછી, કુટુંબના એક વ્યક્તિને રૂપીયા ૫૦૦૦ સુધીના ઓવરડ્રાફ્ટની સુવિધા ઉપલબ્ધ છે.</a:t>
            </a:r>
            <a:endParaRPr lang="en-IN" sz="1600" dirty="0"/>
          </a:p>
        </p:txBody>
      </p:sp>
      <p:pic>
        <p:nvPicPr>
          <p:cNvPr id="33" name="Picture 32" descr="PMSBY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6" y="5474532"/>
            <a:ext cx="1655335" cy="51976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9" y="7719400"/>
            <a:ext cx="855706" cy="1182888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151127" y="4731128"/>
            <a:ext cx="4452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u-IN" sz="2400" b="1" dirty="0">
                <a:solidFill>
                  <a:srgbClr val="0000FF"/>
                </a:solidFill>
              </a:rPr>
              <a:t>પ્રધાનમંત્રી સુરક્ષા વીમા </a:t>
            </a:r>
            <a:r>
              <a:rPr lang="gu-IN" sz="2400" b="1" dirty="0" smtClean="0">
                <a:solidFill>
                  <a:srgbClr val="0000FF"/>
                </a:solidFill>
              </a:rPr>
              <a:t>યોજના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8298" y="5171706"/>
            <a:ext cx="49577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PMSBY </a:t>
            </a:r>
            <a:r>
              <a:rPr lang="gu-IN" sz="1600" dirty="0" smtClean="0"/>
              <a:t>એ ખાતા ધારકને રૂપીયા બે લાખ સુધીનું આકસ્મિક મૃત્યુ અને વિકલાંગતા વીમા કવચ પૂરું પાડવાની વીમા યોજના છે.</a:t>
            </a:r>
            <a:endParaRPr lang="en-IN" sz="1600" dirty="0" smtClean="0"/>
          </a:p>
          <a:p>
            <a:pPr marL="285750" indent="-285750">
              <a:buFont typeface="Arial"/>
              <a:buChar char="•"/>
            </a:pPr>
            <a:r>
              <a:rPr lang="gu-IN" sz="1600" dirty="0" smtClean="0"/>
              <a:t>૧૮ થી ૭૦ વર્ષ સુધીના તમામ બચત ખાતા ધારકો રૂપીયા ૧૨ ના પ્રતિ વર્ષ પ્રતિ સભ્ય નવીનીકરણીય વીમા યોજના માટે પાત્ર છે.</a:t>
            </a:r>
            <a:r>
              <a:rPr lang="en-US" sz="1600" dirty="0" smtClean="0"/>
              <a:t> </a:t>
            </a:r>
            <a:endParaRPr lang="en-IN" sz="1600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1869581" y="7032676"/>
            <a:ext cx="5170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u-IN" sz="2400" b="1" dirty="0">
                <a:solidFill>
                  <a:srgbClr val="FA9066"/>
                </a:solidFill>
              </a:rPr>
              <a:t>પ્રધાનમંત્રી જીવન જ્યોતિ વીમા </a:t>
            </a:r>
            <a:r>
              <a:rPr lang="gu-IN" sz="2400" b="1" dirty="0" smtClean="0">
                <a:solidFill>
                  <a:srgbClr val="FA9066"/>
                </a:solidFill>
              </a:rPr>
              <a:t>યોજના</a:t>
            </a:r>
            <a:r>
              <a:rPr lang="en-US" sz="2400" b="1" dirty="0" smtClean="0">
                <a:solidFill>
                  <a:srgbClr val="FA9066"/>
                </a:solidFill>
              </a:rPr>
              <a:t> </a:t>
            </a:r>
            <a:endParaRPr lang="en-US" sz="2400" b="1" dirty="0">
              <a:solidFill>
                <a:srgbClr val="FA9066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53170" y="7524786"/>
            <a:ext cx="49389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PMJJBY</a:t>
            </a:r>
            <a:r>
              <a:rPr lang="gu-IN" sz="1600" dirty="0" smtClean="0"/>
              <a:t> </a:t>
            </a:r>
            <a:r>
              <a:rPr lang="gu-IN" sz="1600" dirty="0"/>
              <a:t>એ </a:t>
            </a:r>
            <a:r>
              <a:rPr lang="gu-IN" sz="1600" dirty="0" smtClean="0"/>
              <a:t>રૂપીયા </a:t>
            </a:r>
            <a:r>
              <a:rPr lang="gu-IN" sz="1600" dirty="0"/>
              <a:t>બે લાખ </a:t>
            </a:r>
            <a:r>
              <a:rPr lang="gu-IN" sz="1600" dirty="0" smtClean="0"/>
              <a:t>સુધીના કોઈ પણ કારણે થયેલા મૃત્યુ સામે જીવન વીમા </a:t>
            </a:r>
            <a:r>
              <a:rPr lang="gu-IN" sz="1600" dirty="0"/>
              <a:t>કવચ પૂરું પાડવાની </a:t>
            </a:r>
            <a:r>
              <a:rPr lang="gu-IN" sz="1600" dirty="0" smtClean="0"/>
              <a:t>વીમા યોજના </a:t>
            </a:r>
            <a:r>
              <a:rPr lang="gu-IN" sz="1600" dirty="0"/>
              <a:t>છે</a:t>
            </a:r>
            <a:r>
              <a:rPr lang="gu-IN" sz="1600" dirty="0" smtClean="0"/>
              <a:t>.</a:t>
            </a:r>
            <a:r>
              <a:rPr lang="en-US" sz="16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gu-IN" sz="1600" dirty="0" smtClean="0"/>
              <a:t>બેંક શાખાઓ/બેંક મિત્ર પાસે ઉપલબ્ધ છે.</a:t>
            </a:r>
            <a:r>
              <a:rPr lang="en-US" sz="1600" dirty="0" smtClean="0"/>
              <a:t> 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/>
              <a:t>૧૮ થી </a:t>
            </a:r>
            <a:r>
              <a:rPr lang="gu-IN" sz="1600" dirty="0" smtClean="0"/>
              <a:t>૫૦ </a:t>
            </a:r>
            <a:r>
              <a:rPr lang="gu-IN" sz="1600" dirty="0"/>
              <a:t>વર્ષ સુધીના તમામ બચત ખાતા </a:t>
            </a:r>
            <a:r>
              <a:rPr lang="gu-IN" sz="1600" dirty="0" smtClean="0"/>
              <a:t>ધારકો આ </a:t>
            </a:r>
            <a:r>
              <a:rPr lang="gu-IN" sz="1600" dirty="0"/>
              <a:t>વીમા યોજના માટે પાત્ર </a:t>
            </a:r>
            <a:r>
              <a:rPr lang="gu-IN" sz="1600" dirty="0" smtClean="0"/>
              <a:t>છે.</a:t>
            </a:r>
            <a:endParaRPr lang="en-IN" sz="1600" dirty="0"/>
          </a:p>
          <a:p>
            <a:pPr marL="285750" indent="-285750">
              <a:buFont typeface="Arial"/>
              <a:buChar char="•"/>
            </a:pPr>
            <a:r>
              <a:rPr lang="gu-IN" sz="1600" dirty="0" smtClean="0"/>
              <a:t>પ્રીમિયમનો દર રૂપીયા ૩૩૦ ઉપરાંત સર્વિસ ટેક્સ પ્રતિ વર્ષ પ્રતિ સભ્ય. દર વર્ષે નવીનીકરણ થઈ શકે છે.</a:t>
            </a:r>
            <a:r>
              <a:rPr lang="en-US" sz="1600" dirty="0" smtClean="0"/>
              <a:t> </a:t>
            </a:r>
            <a:endParaRPr lang="en-IN" sz="1600" dirty="0"/>
          </a:p>
        </p:txBody>
      </p:sp>
      <p:sp>
        <p:nvSpPr>
          <p:cNvPr id="42" name="Rectangle 41"/>
          <p:cNvSpPr/>
          <p:nvPr/>
        </p:nvSpPr>
        <p:spPr>
          <a:xfrm>
            <a:off x="2846610" y="166185"/>
            <a:ext cx="41937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u-IN" sz="2800" b="1" dirty="0" smtClean="0">
                <a:solidFill>
                  <a:srgbClr val="FFFFFF"/>
                </a:solidFill>
              </a:rPr>
              <a:t>સામાજિક સુરક્ષા યોજનાઓ</a:t>
            </a:r>
            <a:endParaRPr lang="en-IN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9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899</Words>
  <Application>Microsoft Office PowerPoint</Application>
  <PresentationFormat>A4 Paper (210x297 mm)</PresentationFormat>
  <Paragraphs>99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Shruti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Utkarsh Shukla</dc:creator>
  <cp:lastModifiedBy>Acer</cp:lastModifiedBy>
  <cp:revision>96</cp:revision>
  <dcterms:created xsi:type="dcterms:W3CDTF">2015-09-17T11:45:00Z</dcterms:created>
  <dcterms:modified xsi:type="dcterms:W3CDTF">2015-10-30T04:57:32Z</dcterms:modified>
</cp:coreProperties>
</file>